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1" r:id="rId1"/>
  </p:sldMasterIdLst>
  <p:notesMasterIdLst>
    <p:notesMasterId r:id="rId67"/>
  </p:notesMasterIdLst>
  <p:sldIdLst>
    <p:sldId id="256" r:id="rId2"/>
    <p:sldId id="343" r:id="rId3"/>
    <p:sldId id="312" r:id="rId4"/>
    <p:sldId id="313" r:id="rId5"/>
    <p:sldId id="314" r:id="rId6"/>
    <p:sldId id="315" r:id="rId7"/>
    <p:sldId id="311" r:id="rId8"/>
    <p:sldId id="336" r:id="rId9"/>
    <p:sldId id="337" r:id="rId10"/>
    <p:sldId id="338" r:id="rId11"/>
    <p:sldId id="341" r:id="rId12"/>
    <p:sldId id="316" r:id="rId13"/>
    <p:sldId id="317" r:id="rId14"/>
    <p:sldId id="318" r:id="rId15"/>
    <p:sldId id="319" r:id="rId16"/>
    <p:sldId id="320" r:id="rId17"/>
    <p:sldId id="321" r:id="rId18"/>
    <p:sldId id="325" r:id="rId19"/>
    <p:sldId id="326" r:id="rId20"/>
    <p:sldId id="327" r:id="rId21"/>
    <p:sldId id="329" r:id="rId22"/>
    <p:sldId id="330" r:id="rId23"/>
    <p:sldId id="331" r:id="rId24"/>
    <p:sldId id="332" r:id="rId25"/>
    <p:sldId id="333" r:id="rId26"/>
    <p:sldId id="328" r:id="rId27"/>
    <p:sldId id="342" r:id="rId28"/>
    <p:sldId id="351" r:id="rId29"/>
    <p:sldId id="352" r:id="rId30"/>
    <p:sldId id="354" r:id="rId31"/>
    <p:sldId id="353" r:id="rId32"/>
    <p:sldId id="360" r:id="rId33"/>
    <p:sldId id="361" r:id="rId34"/>
    <p:sldId id="363" r:id="rId35"/>
    <p:sldId id="364" r:id="rId36"/>
    <p:sldId id="365" r:id="rId37"/>
    <p:sldId id="366" r:id="rId38"/>
    <p:sldId id="367" r:id="rId39"/>
    <p:sldId id="368" r:id="rId40"/>
    <p:sldId id="369" r:id="rId41"/>
    <p:sldId id="371" r:id="rId42"/>
    <p:sldId id="370" r:id="rId43"/>
    <p:sldId id="372" r:id="rId44"/>
    <p:sldId id="373" r:id="rId45"/>
    <p:sldId id="374" r:id="rId46"/>
    <p:sldId id="375" r:id="rId47"/>
    <p:sldId id="376" r:id="rId48"/>
    <p:sldId id="377" r:id="rId49"/>
    <p:sldId id="378" r:id="rId50"/>
    <p:sldId id="322" r:id="rId51"/>
    <p:sldId id="379" r:id="rId52"/>
    <p:sldId id="380" r:id="rId53"/>
    <p:sldId id="384" r:id="rId54"/>
    <p:sldId id="385" r:id="rId55"/>
    <p:sldId id="386" r:id="rId56"/>
    <p:sldId id="387" r:id="rId57"/>
    <p:sldId id="388" r:id="rId58"/>
    <p:sldId id="389" r:id="rId59"/>
    <p:sldId id="334" r:id="rId60"/>
    <p:sldId id="390" r:id="rId61"/>
    <p:sldId id="335" r:id="rId62"/>
    <p:sldId id="391" r:id="rId63"/>
    <p:sldId id="392" r:id="rId64"/>
    <p:sldId id="394" r:id="rId65"/>
    <p:sldId id="393" r:id="rId6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4312" autoAdjust="0"/>
    <p:restoredTop sz="94660"/>
  </p:normalViewPr>
  <p:slideViewPr>
    <p:cSldViewPr snapToGrid="0">
      <p:cViewPr varScale="1">
        <p:scale>
          <a:sx n="110" d="100"/>
          <a:sy n="110" d="100"/>
        </p:scale>
        <p:origin x="108" y="13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34C870-D3F2-432E-84D7-6C90D4E9A334}" type="datetimeFigureOut">
              <a:rPr lang="en-US" smtClean="0"/>
              <a:t>10/30/2024</a:t>
            </a:fld>
            <a:endParaRPr lang="en-US" dirty="0"/>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7C7A71-D2D0-4C68-9374-2A7D91BDDF3B}" type="slidenum">
              <a:rPr lang="en-US" smtClean="0"/>
              <a:t>‹#›</a:t>
            </a:fld>
            <a:endParaRPr lang="en-US" dirty="0"/>
          </a:p>
        </p:txBody>
      </p:sp>
    </p:spTree>
    <p:extLst>
      <p:ext uri="{BB962C8B-B14F-4D97-AF65-F5344CB8AC3E}">
        <p14:creationId xmlns:p14="http://schemas.microsoft.com/office/powerpoint/2010/main" val="26703803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822960" y="758952"/>
            <a:ext cx="75438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825038" y="4455621"/>
            <a:ext cx="75438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10/30/2024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18714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10/30/2024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013556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6543675" y="414779"/>
            <a:ext cx="1971675"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414779"/>
            <a:ext cx="5800725" cy="5757420"/>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10/30/2024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886930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10/30/2024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3080834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758952"/>
            <a:ext cx="75438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822960" y="4453128"/>
            <a:ext cx="75438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10/30/2024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905744" y="4343400"/>
            <a:ext cx="740664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86391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822960" y="1845734"/>
            <a:ext cx="370332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63440" y="1845736"/>
            <a:ext cx="370332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10/30/2024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1285722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822960" y="286604"/>
            <a:ext cx="75438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296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2296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63440" y="1846052"/>
            <a:ext cx="370332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63440" y="2582334"/>
            <a:ext cx="370332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10/30/2024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42933078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10/30/2024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2127252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2382" y="6400800"/>
            <a:ext cx="9141619"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2" y="633431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10/30/2024</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12103750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3" y="0"/>
            <a:ext cx="3038093"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3030053" y="0"/>
            <a:ext cx="48006"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342900" y="594359"/>
            <a:ext cx="24003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3460237" y="731520"/>
            <a:ext cx="5009393"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42900" y="2926080"/>
            <a:ext cx="24003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349134" y="6459786"/>
            <a:ext cx="1963883" cy="365125"/>
          </a:xfrm>
        </p:spPr>
        <p:txBody>
          <a:bodyPr/>
          <a:lstStyle>
            <a:lvl1pPr algn="l">
              <a:defRPr/>
            </a:lvl1pPr>
          </a:lstStyle>
          <a:p>
            <a:fld id="{32ABBEA6-7C60-4B02-AE87-00D78D8422AF}" type="datetimeFigureOut">
              <a:rPr lang="en-US" smtClean="0"/>
              <a:t>10/30/2024</a:t>
            </a:fld>
            <a:endParaRPr lang="en-US" dirty="0"/>
          </a:p>
        </p:txBody>
      </p:sp>
      <p:sp>
        <p:nvSpPr>
          <p:cNvPr id="6" name="Footer Placeholder 5"/>
          <p:cNvSpPr>
            <a:spLocks noGrp="1"/>
          </p:cNvSpPr>
          <p:nvPr>
            <p:ph type="ftr" sz="quarter" idx="11"/>
          </p:nvPr>
        </p:nvSpPr>
        <p:spPr>
          <a:xfrm>
            <a:off x="3600450" y="6459786"/>
            <a:ext cx="348615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38851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9141619"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2" y="4915076"/>
            <a:ext cx="9141619"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22960" y="5074920"/>
            <a:ext cx="7589520"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2" y="0"/>
            <a:ext cx="9143989"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822959" y="5907024"/>
            <a:ext cx="7589520"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10/30/2024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792251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0" y="6400800"/>
            <a:ext cx="9144001"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5"/>
            <a:ext cx="9144001" cy="65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822960" y="286604"/>
            <a:ext cx="75438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822959" y="1845734"/>
            <a:ext cx="7543801"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2961" y="6459786"/>
            <a:ext cx="1854203" cy="365125"/>
          </a:xfrm>
          <a:prstGeom prst="rect">
            <a:avLst/>
          </a:prstGeom>
        </p:spPr>
        <p:txBody>
          <a:bodyPr vert="horz" lIns="91440" tIns="45720" rIns="91440" bIns="45720" rtlCol="0" anchor="ctr"/>
          <a:lstStyle>
            <a:lvl1pPr algn="l">
              <a:defRPr sz="900">
                <a:solidFill>
                  <a:srgbClr val="FFFFFF"/>
                </a:solidFill>
              </a:defRPr>
            </a:lvl1pPr>
          </a:lstStyle>
          <a:p>
            <a:fld id="{98624D31-43A5-475A-80CF-332C9F6DCF35}" type="datetimeFigureOut">
              <a:rPr lang="en-US" smtClean="0"/>
              <a:t>10/30/2024</a:t>
            </a:fld>
            <a:endParaRPr lang="en-US" dirty="0"/>
          </a:p>
        </p:txBody>
      </p:sp>
      <p:sp>
        <p:nvSpPr>
          <p:cNvPr id="5" name="Footer Placeholder 4"/>
          <p:cNvSpPr>
            <a:spLocks noGrp="1"/>
          </p:cNvSpPr>
          <p:nvPr>
            <p:ph type="ftr" sz="quarter" idx="3"/>
          </p:nvPr>
        </p:nvSpPr>
        <p:spPr>
          <a:xfrm>
            <a:off x="2764639" y="6459786"/>
            <a:ext cx="3617103"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7425344" y="6459786"/>
            <a:ext cx="984019" cy="365125"/>
          </a:xfrm>
          <a:prstGeom prst="rect">
            <a:avLst/>
          </a:prstGeom>
        </p:spPr>
        <p:txBody>
          <a:bodyPr vert="horz" lIns="91440" tIns="45720" rIns="91440" bIns="45720" rtlCol="0" anchor="ctr"/>
          <a:lstStyle>
            <a:lvl1pPr algn="r">
              <a:defRPr sz="1050">
                <a:solidFill>
                  <a:srgbClr val="FFFFFF"/>
                </a:solidFill>
              </a:defRPr>
            </a:lvl1pPr>
          </a:lstStyle>
          <a:p>
            <a:fld id="{4FAB73BC-B049-4115-A692-8D63A059BFB8}" type="slidenum">
              <a:rPr lang="en-US" smtClean="0"/>
              <a:pPr/>
              <a:t>‹#›</a:t>
            </a:fld>
            <a:endParaRPr lang="en-US" dirty="0"/>
          </a:p>
        </p:txBody>
      </p:sp>
      <p:cxnSp>
        <p:nvCxnSpPr>
          <p:cNvPr id="10" name="Straight Connector 9"/>
          <p:cNvCxnSpPr/>
          <p:nvPr/>
        </p:nvCxnSpPr>
        <p:spPr>
          <a:xfrm>
            <a:off x="895149" y="1737845"/>
            <a:ext cx="74752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3515615"/>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https://en.wikipedia.org/wiki/Yann_LeCun"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6.jpe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01513" y="497434"/>
            <a:ext cx="7543800" cy="2254910"/>
          </a:xfrm>
        </p:spPr>
        <p:txBody>
          <a:bodyPr>
            <a:normAutofit/>
          </a:bodyPr>
          <a:lstStyle/>
          <a:p>
            <a:r>
              <a:rPr lang="en-US" sz="5400" dirty="0"/>
              <a:t>Deep Neural Networks</a:t>
            </a:r>
          </a:p>
        </p:txBody>
      </p:sp>
      <p:sp>
        <p:nvSpPr>
          <p:cNvPr id="3" name="Subtitle 2"/>
          <p:cNvSpPr>
            <a:spLocks noGrp="1"/>
          </p:cNvSpPr>
          <p:nvPr>
            <p:ph type="subTitle" idx="1"/>
          </p:nvPr>
        </p:nvSpPr>
        <p:spPr/>
        <p:txBody>
          <a:bodyPr/>
          <a:lstStyle/>
          <a:p>
            <a:r>
              <a:rPr lang="en-US" dirty="0"/>
              <a:t>Lei Qian, Ph.D. </a:t>
            </a:r>
          </a:p>
        </p:txBody>
      </p:sp>
    </p:spTree>
    <p:extLst>
      <p:ext uri="{BB962C8B-B14F-4D97-AF65-F5344CB8AC3E}">
        <p14:creationId xmlns:p14="http://schemas.microsoft.com/office/powerpoint/2010/main" val="9986149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Stride</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1806498"/>
                <a:ext cx="7638477" cy="4060227"/>
              </a:xfrm>
            </p:spPr>
            <p:txBody>
              <a:bodyPr>
                <a:normAutofit/>
              </a:bodyPr>
              <a:lstStyle/>
              <a:p>
                <a:pPr marL="292608" lvl="1" indent="0">
                  <a:buNone/>
                </a:pPr>
                <a:r>
                  <a:rPr lang="en-US" altLang="en-US" sz="2400" dirty="0"/>
                  <a:t>After an operation, the mask (filter) will move to the next position. The shift is called </a:t>
                </a:r>
                <a:r>
                  <a:rPr lang="en-US" altLang="en-US" sz="2400" b="1" dirty="0"/>
                  <a:t>stride</a:t>
                </a:r>
                <a:r>
                  <a:rPr lang="en-US" altLang="en-US" sz="2400" dirty="0"/>
                  <a:t>. We often denote is by </a:t>
                </a:r>
                <a14:m>
                  <m:oMath xmlns:m="http://schemas.openxmlformats.org/officeDocument/2006/math">
                    <m:r>
                      <a:rPr lang="en-US" altLang="en-US" sz="2400" b="0" i="1" smtClean="0">
                        <a:latin typeface="Cambria Math" panose="02040503050406030204" pitchFamily="18" charset="0"/>
                      </a:rPr>
                      <m:t>𝑠</m:t>
                    </m:r>
                  </m:oMath>
                </a14:m>
                <a:r>
                  <a:rPr lang="en-US" altLang="en-US" sz="2400" dirty="0"/>
                  <a:t>.</a:t>
                </a:r>
              </a:p>
              <a:p>
                <a:pPr marL="292608" lvl="1" indent="0">
                  <a:buNone/>
                </a:pPr>
                <a:endParaRPr lang="en-US" altLang="en-US" sz="2400" dirty="0"/>
              </a:p>
              <a:p>
                <a:pPr marL="292608" lvl="1" indent="0">
                  <a:buNone/>
                </a:pPr>
                <a:r>
                  <a:rPr lang="en-US" altLang="en-US" sz="2400" dirty="0"/>
                  <a:t>We often use </a:t>
                </a:r>
                <a14:m>
                  <m:oMath xmlns:m="http://schemas.openxmlformats.org/officeDocument/2006/math">
                    <m:r>
                      <a:rPr lang="en-US" altLang="en-US" sz="2400" b="0" i="1" smtClean="0">
                        <a:latin typeface="Cambria Math" panose="02040503050406030204" pitchFamily="18" charset="0"/>
                      </a:rPr>
                      <m:t>𝑛</m:t>
                    </m:r>
                  </m:oMath>
                </a14:m>
                <a:r>
                  <a:rPr lang="en-US" altLang="en-US" sz="2400" dirty="0"/>
                  <a:t> to indicate the size of the input array and </a:t>
                </a:r>
                <a14:m>
                  <m:oMath xmlns:m="http://schemas.openxmlformats.org/officeDocument/2006/math">
                    <m:r>
                      <a:rPr lang="en-US" altLang="en-US" sz="2400" b="0" i="1" smtClean="0">
                        <a:latin typeface="Cambria Math" panose="02040503050406030204" pitchFamily="18" charset="0"/>
                      </a:rPr>
                      <m:t>𝑚</m:t>
                    </m:r>
                  </m:oMath>
                </a14:m>
                <a:r>
                  <a:rPr lang="en-US" altLang="en-US" sz="2400" dirty="0"/>
                  <a:t> to indicate the size of the mask array.  </a:t>
                </a:r>
              </a:p>
              <a:p>
                <a:pPr marL="292608" lvl="1" indent="0">
                  <a:buNone/>
                </a:pPr>
                <a:r>
                  <a:rPr lang="en-US" alt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1806498"/>
                <a:ext cx="7638477" cy="4060227"/>
              </a:xfrm>
              <a:blipFill rotWithShape="0">
                <a:blip r:embed="rId2"/>
                <a:stretch>
                  <a:fillRect t="-2102" r="-797"/>
                </a:stretch>
              </a:blipFill>
            </p:spPr>
            <p:txBody>
              <a:bodyPr/>
              <a:lstStyle/>
              <a:p>
                <a:r>
                  <a:rPr lang="en-US">
                    <a:noFill/>
                  </a:rPr>
                  <a:t> </a:t>
                </a:r>
              </a:p>
            </p:txBody>
          </p:sp>
        </mc:Fallback>
      </mc:AlternateContent>
    </p:spTree>
    <p:extLst>
      <p:ext uri="{BB962C8B-B14F-4D97-AF65-F5344CB8AC3E}">
        <p14:creationId xmlns:p14="http://schemas.microsoft.com/office/powerpoint/2010/main" val="2896728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Padding</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1806498"/>
                <a:ext cx="7638477" cy="4060227"/>
              </a:xfrm>
            </p:spPr>
            <p:txBody>
              <a:bodyPr>
                <a:normAutofit/>
              </a:bodyPr>
              <a:lstStyle/>
              <a:p>
                <a:pPr marL="292608" lvl="1" indent="0">
                  <a:buNone/>
                </a:pPr>
                <a:r>
                  <a:rPr lang="en-US" altLang="en-US" sz="2400" dirty="0"/>
                  <a:t>There are three types of padding strategies: full, same and valid. For full, </a:t>
                </a:r>
                <a14:m>
                  <m:oMath xmlns:m="http://schemas.openxmlformats.org/officeDocument/2006/math">
                    <m:r>
                      <a:rPr lang="en-US" altLang="en-US" sz="2400" b="0" i="1" smtClean="0">
                        <a:latin typeface="Cambria Math" panose="02040503050406030204" pitchFamily="18" charset="0"/>
                      </a:rPr>
                      <m:t>𝑝</m:t>
                    </m:r>
                    <m:r>
                      <a:rPr lang="en-US" altLang="en-US" sz="2400" b="0" i="1" smtClean="0">
                        <a:latin typeface="Cambria Math" panose="02040503050406030204" pitchFamily="18" charset="0"/>
                      </a:rPr>
                      <m:t>=</m:t>
                    </m:r>
                    <m:r>
                      <a:rPr lang="en-US" altLang="en-US" sz="2400" b="0" i="1" smtClean="0">
                        <a:latin typeface="Cambria Math" panose="02040503050406030204" pitchFamily="18" charset="0"/>
                      </a:rPr>
                      <m:t>𝑚</m:t>
                    </m:r>
                    <m:r>
                      <a:rPr lang="en-US" altLang="en-US" sz="2400" b="0" i="1" smtClean="0">
                        <a:latin typeface="Cambria Math" panose="02040503050406030204" pitchFamily="18" charset="0"/>
                      </a:rPr>
                      <m:t>−1</m:t>
                    </m:r>
                  </m:oMath>
                </a14:m>
                <a:r>
                  <a:rPr lang="en-US" altLang="en-US" sz="2400" dirty="0"/>
                  <a:t>. For same, the output size is same as input size. For valid, there is no padding.</a:t>
                </a:r>
              </a:p>
              <a:p>
                <a:pPr marL="292608" lvl="1" indent="0">
                  <a:buNone/>
                </a:pPr>
                <a:r>
                  <a:rPr lang="en-US" altLang="en-US" sz="2400" dirty="0"/>
                  <a:t> </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1806498"/>
                <a:ext cx="7638477" cy="4060227"/>
              </a:xfrm>
              <a:blipFill rotWithShape="0">
                <a:blip r:embed="rId2"/>
                <a:stretch>
                  <a:fillRect t="-2102" r="-1356"/>
                </a:stretch>
              </a:blipFill>
            </p:spPr>
            <p:txBody>
              <a:bodyPr/>
              <a:lstStyle/>
              <a:p>
                <a:r>
                  <a:rPr lang="en-US">
                    <a:noFill/>
                  </a:rPr>
                  <a:t> </a:t>
                </a:r>
              </a:p>
            </p:txBody>
          </p:sp>
        </mc:Fallback>
      </mc:AlternateContent>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996" y="3180170"/>
            <a:ext cx="5182516" cy="2922996"/>
          </a:xfrm>
          <a:prstGeom prst="rect">
            <a:avLst/>
          </a:prstGeom>
        </p:spPr>
      </p:pic>
    </p:spTree>
    <p:extLst>
      <p:ext uri="{BB962C8B-B14F-4D97-AF65-F5344CB8AC3E}">
        <p14:creationId xmlns:p14="http://schemas.microsoft.com/office/powerpoint/2010/main" val="1082331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標題 1"/>
          <p:cNvSpPr>
            <a:spLocks noGrp="1"/>
          </p:cNvSpPr>
          <p:nvPr>
            <p:ph type="title"/>
          </p:nvPr>
        </p:nvSpPr>
        <p:spPr>
          <a:xfrm>
            <a:off x="628650" y="365125"/>
            <a:ext cx="7886700" cy="1325563"/>
          </a:xfrm>
        </p:spPr>
        <p:txBody>
          <a:bodyPr/>
          <a:lstStyle/>
          <a:p>
            <a:r>
              <a:rPr lang="en-US" altLang="zh-TW" dirty="0">
                <a:ea typeface="ＭＳ Ｐゴシック" panose="020B0600070205080204" pitchFamily="34" charset="-128"/>
              </a:rPr>
              <a:t>Convolution</a:t>
            </a:r>
            <a:endParaRPr lang="zh-TW" altLang="en-US" dirty="0">
              <a:ea typeface="ＭＳ Ｐゴシック" panose="020B0600070205080204" pitchFamily="34" charset="-128"/>
            </a:endParaRPr>
          </a:p>
        </p:txBody>
      </p:sp>
      <p:graphicFrame>
        <p:nvGraphicFramePr>
          <p:cNvPr id="5" name="內容版面配置區 3"/>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6" name="文字方塊 4"/>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6 x 6 image</a:t>
            </a:r>
            <a:endParaRPr lang="zh-TW" altLang="en-US"/>
          </a:p>
        </p:txBody>
      </p:sp>
      <p:graphicFrame>
        <p:nvGraphicFramePr>
          <p:cNvPr id="7" name="表格 5"/>
          <p:cNvGraphicFramePr>
            <a:graphicFrameLocks noGrp="1"/>
          </p:cNvGraphicFramePr>
          <p:nvPr/>
        </p:nvGraphicFramePr>
        <p:xfrm>
          <a:off x="5259388" y="20685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8" name="文字方塊 6"/>
          <p:cNvSpPr txBox="1">
            <a:spLocks noChangeArrowheads="1"/>
          </p:cNvSpPr>
          <p:nvPr/>
        </p:nvSpPr>
        <p:spPr bwMode="auto">
          <a:xfrm>
            <a:off x="6791325" y="2388394"/>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1</a:t>
            </a:r>
            <a:endParaRPr lang="zh-TW" altLang="en-US"/>
          </a:p>
        </p:txBody>
      </p:sp>
      <p:graphicFrame>
        <p:nvGraphicFramePr>
          <p:cNvPr id="9" name="表格 7"/>
          <p:cNvGraphicFramePr>
            <a:graphicFrameLocks noGrp="1"/>
          </p:cNvGraphicFramePr>
          <p:nvPr/>
        </p:nvGraphicFramePr>
        <p:xfrm>
          <a:off x="5259388" y="36941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0" name="文字方塊 8"/>
          <p:cNvSpPr txBox="1">
            <a:spLocks noChangeArrowheads="1"/>
          </p:cNvSpPr>
          <p:nvPr/>
        </p:nvSpPr>
        <p:spPr bwMode="auto">
          <a:xfrm>
            <a:off x="6791325" y="40322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2</a:t>
            </a:r>
            <a:endParaRPr lang="zh-TW" altLang="en-US"/>
          </a:p>
        </p:txBody>
      </p:sp>
      <p:sp>
        <p:nvSpPr>
          <p:cNvPr id="11" name="文字方塊 9"/>
          <p:cNvSpPr txBox="1">
            <a:spLocks noChangeArrowheads="1"/>
          </p:cNvSpPr>
          <p:nvPr/>
        </p:nvSpPr>
        <p:spPr bwMode="auto">
          <a:xfrm rot="5400000">
            <a:off x="5830094" y="5234782"/>
            <a:ext cx="708025"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b="1"/>
              <a:t>……</a:t>
            </a:r>
            <a:endParaRPr lang="zh-TW" altLang="en-US" sz="2800" b="1"/>
          </a:p>
        </p:txBody>
      </p:sp>
      <p:sp>
        <p:nvSpPr>
          <p:cNvPr id="12" name="文字方塊 10"/>
          <p:cNvSpPr txBox="1">
            <a:spLocks noChangeArrowheads="1"/>
          </p:cNvSpPr>
          <p:nvPr/>
        </p:nvSpPr>
        <p:spPr bwMode="auto">
          <a:xfrm>
            <a:off x="4900612" y="819944"/>
            <a:ext cx="39624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b="1" dirty="0">
                <a:solidFill>
                  <a:srgbClr val="FF0000"/>
                </a:solidFill>
              </a:rPr>
              <a:t>These are the network parameters to be learned.</a:t>
            </a:r>
            <a:endParaRPr lang="zh-TW" altLang="en-US" b="1" dirty="0">
              <a:solidFill>
                <a:srgbClr val="FF0000"/>
              </a:solidFill>
            </a:endParaRPr>
          </a:p>
        </p:txBody>
      </p:sp>
      <p:sp>
        <p:nvSpPr>
          <p:cNvPr id="15" name="文字方塊 12"/>
          <p:cNvSpPr txBox="1">
            <a:spLocks noChangeArrowheads="1"/>
          </p:cNvSpPr>
          <p:nvPr/>
        </p:nvSpPr>
        <p:spPr bwMode="auto">
          <a:xfrm>
            <a:off x="4683125" y="5619750"/>
            <a:ext cx="3556000"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t>Each filter detects a small pattern (3 x 3). </a:t>
            </a:r>
            <a:endParaRPr lang="zh-TW" altLang="en-US" dirty="0"/>
          </a:p>
        </p:txBody>
      </p:sp>
    </p:spTree>
    <p:extLst>
      <p:ext uri="{BB962C8B-B14F-4D97-AF65-F5344CB8AC3E}">
        <p14:creationId xmlns:p14="http://schemas.microsoft.com/office/powerpoint/2010/main" val="5026098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0" grpId="0"/>
      <p:bldP spid="11" grpId="0"/>
      <p:bldP spid="12"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Convolution</a:t>
            </a:r>
            <a:endParaRPr lang="zh-TW" altLang="en-US">
              <a:ea typeface="ＭＳ Ｐゴシック" panose="020B0600070205080204" pitchFamily="34" charset="-128"/>
            </a:endParaRPr>
          </a:p>
        </p:txBody>
      </p:sp>
      <p:graphicFrame>
        <p:nvGraphicFramePr>
          <p:cNvPr id="5" name="內容版面配置區 3"/>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19509" name="文字方塊 4"/>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6 x 6 image</a:t>
            </a:r>
            <a:endParaRPr lang="zh-TW" altLang="en-US"/>
          </a:p>
        </p:txBody>
      </p:sp>
      <p:graphicFrame>
        <p:nvGraphicFramePr>
          <p:cNvPr id="7" name="表格 5"/>
          <p:cNvGraphicFramePr>
            <a:graphicFrameLocks noGrp="1"/>
          </p:cNvGraphicFramePr>
          <p:nvPr/>
        </p:nvGraphicFramePr>
        <p:xfrm>
          <a:off x="5564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9528" name="文字方塊 6"/>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1</a:t>
            </a:r>
            <a:endParaRPr lang="zh-TW" altLang="en-US"/>
          </a:p>
        </p:txBody>
      </p:sp>
      <p:sp>
        <p:nvSpPr>
          <p:cNvPr id="9" name="矩形 2"/>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橢圓 11"/>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1" name="橢圓 12"/>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2" name="矩形 27"/>
          <p:cNvSpPr/>
          <p:nvPr/>
        </p:nvSpPr>
        <p:spPr>
          <a:xfrm>
            <a:off x="1484313" y="2398713"/>
            <a:ext cx="1417637"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3" name="矩形 33"/>
          <p:cNvSpPr>
            <a:spLocks noChangeArrowheads="1"/>
          </p:cNvSpPr>
          <p:nvPr/>
        </p:nvSpPr>
        <p:spPr bwMode="auto">
          <a:xfrm>
            <a:off x="1166813" y="1731963"/>
            <a:ext cx="1208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s</a:t>
            </a:r>
            <a:r>
              <a:rPr lang="zh-TW" altLang="en-US"/>
              <a:t>tride</a:t>
            </a:r>
            <a:r>
              <a:rPr lang="en-US" altLang="zh-TW"/>
              <a:t>=1</a:t>
            </a:r>
            <a:endParaRPr lang="zh-TW" altLang="en-US"/>
          </a:p>
        </p:txBody>
      </p:sp>
      <p:cxnSp>
        <p:nvCxnSpPr>
          <p:cNvPr id="15" name="Straight Arrow Connector 14"/>
          <p:cNvCxnSpPr>
            <a:cxnSpLocks noChangeShapeType="1"/>
          </p:cNvCxnSpPr>
          <p:nvPr/>
        </p:nvCxnSpPr>
        <p:spPr bwMode="auto">
          <a:xfrm>
            <a:off x="3962400" y="3124200"/>
            <a:ext cx="685800" cy="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
        <p:nvSpPr>
          <p:cNvPr id="16" name="TextBox 15"/>
          <p:cNvSpPr txBox="1">
            <a:spLocks noChangeArrowheads="1"/>
          </p:cNvSpPr>
          <p:nvPr/>
        </p:nvSpPr>
        <p:spPr bwMode="auto">
          <a:xfrm>
            <a:off x="3886200" y="2438400"/>
            <a:ext cx="9540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Dot </a:t>
            </a:r>
          </a:p>
          <a:p>
            <a:pPr eaLnBrk="1" hangingPunct="1"/>
            <a:r>
              <a:rPr lang="en-US" altLang="en-US" sz="1800"/>
              <a:t>product</a:t>
            </a:r>
          </a:p>
        </p:txBody>
      </p:sp>
    </p:spTree>
    <p:extLst>
      <p:ext uri="{BB962C8B-B14F-4D97-AF65-F5344CB8AC3E}">
        <p14:creationId xmlns:p14="http://schemas.microsoft.com/office/powerpoint/2010/main" val="14091216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9"/>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P spid="13"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Convolution</a:t>
            </a:r>
            <a:endParaRPr lang="zh-TW" altLang="en-US">
              <a:ea typeface="ＭＳ Ｐゴシック" panose="020B0600070205080204" pitchFamily="34" charset="-128"/>
            </a:endParaRPr>
          </a:p>
        </p:txBody>
      </p:sp>
      <p:graphicFrame>
        <p:nvGraphicFramePr>
          <p:cNvPr id="5" name="內容版面配置區 3"/>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20533" name="文字方塊 4"/>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6 x 6 image</a:t>
            </a:r>
            <a:endParaRPr lang="zh-TW" altLang="en-US"/>
          </a:p>
        </p:txBody>
      </p:sp>
      <p:graphicFrame>
        <p:nvGraphicFramePr>
          <p:cNvPr id="7" name="表格 5"/>
          <p:cNvGraphicFramePr>
            <a:graphicFrameLocks noGrp="1"/>
          </p:cNvGraphicFramePr>
          <p:nvPr/>
        </p:nvGraphicFramePr>
        <p:xfrm>
          <a:off x="5564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0552" name="文字方塊 6"/>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1</a:t>
            </a:r>
            <a:endParaRPr lang="zh-TW" altLang="en-US"/>
          </a:p>
        </p:txBody>
      </p:sp>
      <p:sp>
        <p:nvSpPr>
          <p:cNvPr id="9" name="矩形 2"/>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橢圓 11"/>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1" name="橢圓 12"/>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2" name="矩形 27"/>
          <p:cNvSpPr/>
          <p:nvPr/>
        </p:nvSpPr>
        <p:spPr>
          <a:xfrm>
            <a:off x="19637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0557" name="矩形 33"/>
          <p:cNvSpPr>
            <a:spLocks noChangeArrowheads="1"/>
          </p:cNvSpPr>
          <p:nvPr/>
        </p:nvSpPr>
        <p:spPr bwMode="auto">
          <a:xfrm>
            <a:off x="1166813" y="1731963"/>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If s</a:t>
            </a:r>
            <a:r>
              <a:rPr lang="zh-TW" altLang="en-US"/>
              <a:t>tride</a:t>
            </a:r>
            <a:r>
              <a:rPr lang="en-US" altLang="zh-TW"/>
              <a:t>=2</a:t>
            </a:r>
            <a:endParaRPr lang="zh-TW" altLang="en-US"/>
          </a:p>
        </p:txBody>
      </p:sp>
    </p:spTree>
    <p:extLst>
      <p:ext uri="{BB962C8B-B14F-4D97-AF65-F5344CB8AC3E}">
        <p14:creationId xmlns:p14="http://schemas.microsoft.com/office/powerpoint/2010/main" val="32413212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xit" presetSubtype="0" fill="hold" grpId="1"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Convolution</a:t>
            </a:r>
            <a:endParaRPr lang="zh-TW" altLang="en-US">
              <a:ea typeface="ＭＳ Ｐゴシック" panose="020B0600070205080204" pitchFamily="34" charset="-128"/>
            </a:endParaRPr>
          </a:p>
        </p:txBody>
      </p:sp>
      <p:graphicFrame>
        <p:nvGraphicFramePr>
          <p:cNvPr id="5" name="內容版面配置區 3"/>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21557" name="文字方塊 4"/>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6 x 6 image</a:t>
            </a:r>
            <a:endParaRPr lang="zh-TW" altLang="en-US"/>
          </a:p>
        </p:txBody>
      </p:sp>
      <p:graphicFrame>
        <p:nvGraphicFramePr>
          <p:cNvPr id="7" name="表格 5"/>
          <p:cNvGraphicFramePr>
            <a:graphicFrameLocks noGrp="1"/>
          </p:cNvGraphicFramePr>
          <p:nvPr/>
        </p:nvGraphicFramePr>
        <p:xfrm>
          <a:off x="5564188" y="47783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21576" name="文字方塊 6"/>
          <p:cNvSpPr txBox="1">
            <a:spLocks noChangeArrowheads="1"/>
          </p:cNvSpPr>
          <p:nvPr/>
        </p:nvSpPr>
        <p:spPr bwMode="auto">
          <a:xfrm>
            <a:off x="7186613" y="933450"/>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1</a:t>
            </a:r>
            <a:endParaRPr lang="zh-TW" altLang="en-US"/>
          </a:p>
        </p:txBody>
      </p:sp>
      <p:sp>
        <p:nvSpPr>
          <p:cNvPr id="9" name="矩形 2"/>
          <p:cNvSpPr/>
          <p:nvPr/>
        </p:nvSpPr>
        <p:spPr>
          <a:xfrm>
            <a:off x="985838" y="239871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0" name="橢圓 11"/>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1" name="橢圓 12"/>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2" name="橢圓 13"/>
          <p:cNvSpPr>
            <a:spLocks noChangeArrowheads="1"/>
          </p:cNvSpPr>
          <p:nvPr/>
        </p:nvSpPr>
        <p:spPr bwMode="auto">
          <a:xfrm>
            <a:off x="6405563"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3" name="橢圓 14"/>
          <p:cNvSpPr>
            <a:spLocks noChangeArrowheads="1"/>
          </p:cNvSpPr>
          <p:nvPr/>
        </p:nvSpPr>
        <p:spPr bwMode="auto">
          <a:xfrm>
            <a:off x="7246938"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4" name="橢圓 15"/>
          <p:cNvSpPr>
            <a:spLocks noChangeArrowheads="1"/>
          </p:cNvSpPr>
          <p:nvPr/>
        </p:nvSpPr>
        <p:spPr bwMode="auto">
          <a:xfrm>
            <a:off x="4722813"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5" name="橢圓 16"/>
          <p:cNvSpPr>
            <a:spLocks noChangeArrowheads="1"/>
          </p:cNvSpPr>
          <p:nvPr/>
        </p:nvSpPr>
        <p:spPr bwMode="auto">
          <a:xfrm>
            <a:off x="5564188"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6" name="橢圓 17"/>
          <p:cNvSpPr>
            <a:spLocks noChangeArrowheads="1"/>
          </p:cNvSpPr>
          <p:nvPr/>
        </p:nvSpPr>
        <p:spPr bwMode="auto">
          <a:xfrm>
            <a:off x="6405563"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17" name="橢圓 18"/>
          <p:cNvSpPr>
            <a:spLocks noChangeArrowheads="1"/>
          </p:cNvSpPr>
          <p:nvPr/>
        </p:nvSpPr>
        <p:spPr bwMode="auto">
          <a:xfrm>
            <a:off x="7246938"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8" name="橢圓 19"/>
          <p:cNvSpPr>
            <a:spLocks noChangeArrowheads="1"/>
          </p:cNvSpPr>
          <p:nvPr/>
        </p:nvSpPr>
        <p:spPr bwMode="auto">
          <a:xfrm>
            <a:off x="4722813"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9" name="橢圓 20"/>
          <p:cNvSpPr>
            <a:spLocks noChangeArrowheads="1"/>
          </p:cNvSpPr>
          <p:nvPr/>
        </p:nvSpPr>
        <p:spPr bwMode="auto">
          <a:xfrm>
            <a:off x="5564188"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20" name="橢圓 21"/>
          <p:cNvSpPr>
            <a:spLocks noChangeArrowheads="1"/>
          </p:cNvSpPr>
          <p:nvPr/>
        </p:nvSpPr>
        <p:spPr bwMode="auto">
          <a:xfrm>
            <a:off x="6405563"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21" name="橢圓 22"/>
          <p:cNvSpPr>
            <a:spLocks noChangeArrowheads="1"/>
          </p:cNvSpPr>
          <p:nvPr/>
        </p:nvSpPr>
        <p:spPr bwMode="auto">
          <a:xfrm>
            <a:off x="7246938"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2" name="橢圓 23"/>
          <p:cNvSpPr>
            <a:spLocks noChangeArrowheads="1"/>
          </p:cNvSpPr>
          <p:nvPr/>
        </p:nvSpPr>
        <p:spPr bwMode="auto">
          <a:xfrm>
            <a:off x="4732338" y="525938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23" name="橢圓 24"/>
          <p:cNvSpPr>
            <a:spLocks noChangeArrowheads="1"/>
          </p:cNvSpPr>
          <p:nvPr/>
        </p:nvSpPr>
        <p:spPr bwMode="auto">
          <a:xfrm>
            <a:off x="5564188"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24" name="橢圓 25"/>
          <p:cNvSpPr>
            <a:spLocks noChangeArrowheads="1"/>
          </p:cNvSpPr>
          <p:nvPr/>
        </p:nvSpPr>
        <p:spPr bwMode="auto">
          <a:xfrm>
            <a:off x="6405563"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25" name="橢圓 26"/>
          <p:cNvSpPr>
            <a:spLocks noChangeArrowheads="1"/>
          </p:cNvSpPr>
          <p:nvPr/>
        </p:nvSpPr>
        <p:spPr bwMode="auto">
          <a:xfrm>
            <a:off x="7246938"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6" name="矩形 27"/>
          <p:cNvSpPr/>
          <p:nvPr/>
        </p:nvSpPr>
        <p:spPr>
          <a:xfrm>
            <a:off x="1484313" y="2398713"/>
            <a:ext cx="1417637"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7" name="矩形 28"/>
          <p:cNvSpPr/>
          <p:nvPr/>
        </p:nvSpPr>
        <p:spPr>
          <a:xfrm>
            <a:off x="1930400" y="2401888"/>
            <a:ext cx="1417638"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8" name="矩形 29"/>
          <p:cNvSpPr/>
          <p:nvPr/>
        </p:nvSpPr>
        <p:spPr>
          <a:xfrm>
            <a:off x="2433638" y="2405063"/>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9" name="矩形 30"/>
          <p:cNvSpPr/>
          <p:nvPr/>
        </p:nvSpPr>
        <p:spPr>
          <a:xfrm>
            <a:off x="985838" y="2809875"/>
            <a:ext cx="1416050" cy="13827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1598" name="矩形 33"/>
          <p:cNvSpPr>
            <a:spLocks noChangeArrowheads="1"/>
          </p:cNvSpPr>
          <p:nvPr/>
        </p:nvSpPr>
        <p:spPr bwMode="auto">
          <a:xfrm>
            <a:off x="1166813" y="1731963"/>
            <a:ext cx="1208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s</a:t>
            </a:r>
            <a:r>
              <a:rPr lang="zh-TW" altLang="en-US"/>
              <a:t>tride</a:t>
            </a:r>
            <a:r>
              <a:rPr lang="en-US" altLang="zh-TW"/>
              <a:t>=1</a:t>
            </a:r>
            <a:endParaRPr lang="zh-TW" altLang="en-US"/>
          </a:p>
        </p:txBody>
      </p:sp>
      <p:sp>
        <p:nvSpPr>
          <p:cNvPr id="31" name="矩形 31"/>
          <p:cNvSpPr/>
          <p:nvPr/>
        </p:nvSpPr>
        <p:spPr>
          <a:xfrm>
            <a:off x="2433638" y="3767138"/>
            <a:ext cx="1416050" cy="13827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2" name="矩形 7"/>
          <p:cNvSpPr/>
          <p:nvPr/>
        </p:nvSpPr>
        <p:spPr>
          <a:xfrm>
            <a:off x="5564188" y="477838"/>
            <a:ext cx="523875" cy="455612"/>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3" name="矩形 35"/>
          <p:cNvSpPr/>
          <p:nvPr/>
        </p:nvSpPr>
        <p:spPr>
          <a:xfrm>
            <a:off x="6119813" y="936625"/>
            <a:ext cx="525462" cy="455613"/>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4" name="矩形 36"/>
          <p:cNvSpPr/>
          <p:nvPr/>
        </p:nvSpPr>
        <p:spPr>
          <a:xfrm>
            <a:off x="6645275" y="1404938"/>
            <a:ext cx="523875" cy="455612"/>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5" name="直線接點 9"/>
          <p:cNvCxnSpPr/>
          <p:nvPr/>
        </p:nvCxnSpPr>
        <p:spPr>
          <a:xfrm>
            <a:off x="5564188" y="477838"/>
            <a:ext cx="1604962" cy="1382712"/>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
        <p:nvSpPr>
          <p:cNvPr id="36" name="矩形 37"/>
          <p:cNvSpPr/>
          <p:nvPr/>
        </p:nvSpPr>
        <p:spPr>
          <a:xfrm>
            <a:off x="4713288" y="2786063"/>
            <a:ext cx="728662" cy="70802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7" name="矩形 38"/>
          <p:cNvSpPr/>
          <p:nvPr/>
        </p:nvSpPr>
        <p:spPr>
          <a:xfrm>
            <a:off x="4732338" y="5262563"/>
            <a:ext cx="728662" cy="708025"/>
          </a:xfrm>
          <a:prstGeom prst="rect">
            <a:avLst/>
          </a:prstGeom>
          <a:noFill/>
          <a:ln w="762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9" name="直線接點 40"/>
          <p:cNvCxnSpPr/>
          <p:nvPr/>
        </p:nvCxnSpPr>
        <p:spPr>
          <a:xfrm>
            <a:off x="928688" y="2425700"/>
            <a:ext cx="1606550" cy="1382713"/>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40" name="直線接點 41"/>
          <p:cNvCxnSpPr/>
          <p:nvPr/>
        </p:nvCxnSpPr>
        <p:spPr>
          <a:xfrm>
            <a:off x="881063" y="3760788"/>
            <a:ext cx="1604962" cy="1382712"/>
          </a:xfrm>
          <a:prstGeom prst="line">
            <a:avLst/>
          </a:prstGeom>
          <a:ln w="76200">
            <a:solidFill>
              <a:srgbClr val="0000F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828410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par>
                                <p:cTn id="15" presetID="1" presetClass="exit" presetSubtype="0" fill="hold" grpId="1"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par>
                                <p:cTn id="25" presetID="1" presetClass="exit" presetSubtype="0" fill="hold" grpId="1" nodeType="withEffect">
                                  <p:stCondLst>
                                    <p:cond delay="0"/>
                                  </p:stCondLst>
                                  <p:childTnLst>
                                    <p:set>
                                      <p:cBhvr>
                                        <p:cTn id="26" dur="1" fill="hold">
                                          <p:stCondLst>
                                            <p:cond delay="0"/>
                                          </p:stCondLst>
                                        </p:cTn>
                                        <p:tgtEl>
                                          <p:spTgt spid="26"/>
                                        </p:tgtEl>
                                        <p:attrNameLst>
                                          <p:attrName>style.visibility</p:attrName>
                                        </p:attrNameLst>
                                      </p:cBhvr>
                                      <p:to>
                                        <p:strVal val="hidden"/>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27"/>
                                        </p:tgtEl>
                                        <p:attrNameLst>
                                          <p:attrName>style.visibility</p:attrName>
                                        </p:attrNameLst>
                                      </p:cBhvr>
                                      <p:to>
                                        <p:strVal val="hidden"/>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3"/>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8"/>
                                        </p:tgtEl>
                                        <p:attrNameLst>
                                          <p:attrName>style.visibility</p:attrName>
                                        </p:attrNameLst>
                                      </p:cBhvr>
                                      <p:to>
                                        <p:strVal val="hidden"/>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par>
                                <p:cTn id="73" presetID="1" presetClass="exit" presetSubtype="0" fill="hold" grpId="1" nodeType="withEffect">
                                  <p:stCondLst>
                                    <p:cond delay="0"/>
                                  </p:stCondLst>
                                  <p:childTnLst>
                                    <p:set>
                                      <p:cBhvr>
                                        <p:cTn id="74" dur="1" fill="hold">
                                          <p:stCondLst>
                                            <p:cond delay="0"/>
                                          </p:stCondLst>
                                        </p:cTn>
                                        <p:tgtEl>
                                          <p:spTgt spid="29"/>
                                        </p:tgtEl>
                                        <p:attrNameLst>
                                          <p:attrName>style.visibility</p:attrName>
                                        </p:attrNameLst>
                                      </p:cBhvr>
                                      <p:to>
                                        <p:strVal val="hidden"/>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31"/>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2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33"/>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4"/>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2"/>
                                        </p:tgtEl>
                                        <p:attrNameLst>
                                          <p:attrName>style.visibility</p:attrName>
                                        </p:attrNameLst>
                                      </p:cBhvr>
                                      <p:to>
                                        <p:strVal val="visible"/>
                                      </p:to>
                                    </p:set>
                                  </p:childTnLst>
                                </p:cTn>
                              </p:par>
                            </p:childTnLst>
                          </p:cTn>
                        </p:par>
                        <p:par>
                          <p:cTn id="91" fill="hold" nodeType="afterGroup">
                            <p:stCondLst>
                              <p:cond delay="0"/>
                            </p:stCondLst>
                            <p:childTnLst>
                              <p:par>
                                <p:cTn id="92" presetID="1" presetClass="exit" presetSubtype="0" fill="hold" grpId="1" nodeType="afterEffect">
                                  <p:stCondLst>
                                    <p:cond delay="0"/>
                                  </p:stCondLst>
                                  <p:childTnLst>
                                    <p:set>
                                      <p:cBhvr>
                                        <p:cTn id="93" dur="1" fill="hold">
                                          <p:stCondLst>
                                            <p:cond delay="0"/>
                                          </p:stCondLst>
                                        </p:cTn>
                                        <p:tgtEl>
                                          <p:spTgt spid="31"/>
                                        </p:tgtEl>
                                        <p:attrNameLst>
                                          <p:attrName>style.visibility</p:attrName>
                                        </p:attrNameLst>
                                      </p:cBhvr>
                                      <p:to>
                                        <p:strVal val="hidden"/>
                                      </p:to>
                                    </p:set>
                                  </p:childTnLst>
                                </p:cTn>
                              </p:par>
                            </p:childTnLst>
                          </p:cTn>
                        </p:par>
                      </p:childTnLst>
                    </p:cTn>
                  </p:par>
                  <p:par>
                    <p:cTn id="94" fill="hold" nodeType="clickPar">
                      <p:stCondLst>
                        <p:cond delay="indefinite"/>
                      </p:stCondLst>
                      <p:childTnLst>
                        <p:par>
                          <p:cTn id="95" fill="hold" nodeType="withGroup">
                            <p:stCondLst>
                              <p:cond delay="0"/>
                            </p:stCondLst>
                            <p:childTnLst>
                              <p:par>
                                <p:cTn id="96" presetID="1" presetClass="entr" presetSubtype="0" fill="hold" nodeType="clickEffect">
                                  <p:stCondLst>
                                    <p:cond delay="0"/>
                                  </p:stCondLst>
                                  <p:childTnLst>
                                    <p:set>
                                      <p:cBhvr>
                                        <p:cTn id="97" dur="1" fill="hold">
                                          <p:stCondLst>
                                            <p:cond delay="0"/>
                                          </p:stCondLst>
                                        </p:cTn>
                                        <p:tgtEl>
                                          <p:spTgt spid="35"/>
                                        </p:tgtEl>
                                        <p:attrNameLst>
                                          <p:attrName>style.visibility</p:attrName>
                                        </p:attrNameLst>
                                      </p:cBhvr>
                                      <p:to>
                                        <p:strVal val="visible"/>
                                      </p:to>
                                    </p:set>
                                  </p:childTnLst>
                                </p:cTn>
                              </p:par>
                            </p:childTnLst>
                          </p:cTn>
                        </p:par>
                      </p:childTnLst>
                    </p:cTn>
                  </p:par>
                  <p:par>
                    <p:cTn id="98" fill="hold" nodeType="clickPar">
                      <p:stCondLst>
                        <p:cond delay="indefinite"/>
                      </p:stCondLst>
                      <p:childTnLst>
                        <p:par>
                          <p:cTn id="99" fill="hold" nodeType="withGroup">
                            <p:stCondLst>
                              <p:cond delay="0"/>
                            </p:stCondLst>
                            <p:childTnLst>
                              <p:par>
                                <p:cTn id="100" presetID="1" presetClass="entr" presetSubtype="0" fill="hold" nodeType="clickEffect">
                                  <p:stCondLst>
                                    <p:cond delay="0"/>
                                  </p:stCondLst>
                                  <p:childTnLst>
                                    <p:set>
                                      <p:cBhvr>
                                        <p:cTn id="101" dur="1" fill="hold">
                                          <p:stCondLst>
                                            <p:cond delay="0"/>
                                          </p:stCondLst>
                                        </p:cTn>
                                        <p:tgtEl>
                                          <p:spTgt spid="39"/>
                                        </p:tgtEl>
                                        <p:attrNameLst>
                                          <p:attrName>style.visibility</p:attrName>
                                        </p:attrNameLst>
                                      </p:cBhvr>
                                      <p:to>
                                        <p:strVal val="visible"/>
                                      </p:to>
                                    </p:set>
                                  </p:childTnLst>
                                </p:cTn>
                              </p:par>
                            </p:childTnLst>
                          </p:cTn>
                        </p:par>
                      </p:childTnLst>
                    </p:cTn>
                  </p:par>
                  <p:par>
                    <p:cTn id="102" fill="hold" nodeType="clickPar">
                      <p:stCondLst>
                        <p:cond delay="indefinite"/>
                      </p:stCondLst>
                      <p:childTnLst>
                        <p:par>
                          <p:cTn id="103" fill="hold" nodeType="withGroup">
                            <p:stCondLst>
                              <p:cond delay="0"/>
                            </p:stCondLst>
                            <p:childTnLst>
                              <p:par>
                                <p:cTn id="104" presetID="1" presetClass="entr" presetSubtype="0" fill="hold" nodeType="clickEffect">
                                  <p:stCondLst>
                                    <p:cond delay="0"/>
                                  </p:stCondLst>
                                  <p:childTnLst>
                                    <p:set>
                                      <p:cBhvr>
                                        <p:cTn id="105" dur="1" fill="hold">
                                          <p:stCondLst>
                                            <p:cond delay="0"/>
                                          </p:stCondLst>
                                        </p:cTn>
                                        <p:tgtEl>
                                          <p:spTgt spid="40"/>
                                        </p:tgtEl>
                                        <p:attrNameLst>
                                          <p:attrName>style.visibility</p:attrName>
                                        </p:attrNameLst>
                                      </p:cBhvr>
                                      <p:to>
                                        <p:strVal val="visible"/>
                                      </p:to>
                                    </p:set>
                                  </p:childTnLst>
                                </p:cTn>
                              </p:par>
                            </p:childTnLst>
                          </p:cTn>
                        </p:par>
                      </p:childTnLst>
                    </p:cTn>
                  </p:par>
                  <p:par>
                    <p:cTn id="106" fill="hold" nodeType="clickPar">
                      <p:stCondLst>
                        <p:cond delay="indefinite"/>
                      </p:stCondLst>
                      <p:childTnLst>
                        <p:par>
                          <p:cTn id="107" fill="hold" nodeType="withGroup">
                            <p:stCondLst>
                              <p:cond delay="0"/>
                            </p:stCondLst>
                            <p:childTnLst>
                              <p:par>
                                <p:cTn id="108" presetID="1" presetClass="entr" presetSubtype="0" fill="hold" grpId="0" nodeType="clickEffect">
                                  <p:stCondLst>
                                    <p:cond delay="0"/>
                                  </p:stCondLst>
                                  <p:childTnLst>
                                    <p:set>
                                      <p:cBhvr>
                                        <p:cTn id="109" dur="1" fill="hold">
                                          <p:stCondLst>
                                            <p:cond delay="0"/>
                                          </p:stCondLst>
                                        </p:cTn>
                                        <p:tgtEl>
                                          <p:spTgt spid="36"/>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6" grpId="1" animBg="1"/>
      <p:bldP spid="27" grpId="0" animBg="1"/>
      <p:bldP spid="27" grpId="1" animBg="1"/>
      <p:bldP spid="28" grpId="0" animBg="1"/>
      <p:bldP spid="28" grpId="1" animBg="1"/>
      <p:bldP spid="29" grpId="0" animBg="1"/>
      <p:bldP spid="29" grpId="1" animBg="1"/>
      <p:bldP spid="31" grpId="0" animBg="1"/>
      <p:bldP spid="31" grpId="1" animBg="1"/>
      <p:bldP spid="32" grpId="0" animBg="1"/>
      <p:bldP spid="33" grpId="0" animBg="1"/>
      <p:bldP spid="34" grpId="0" animBg="1"/>
      <p:bldP spid="36" grpId="0" animBg="1"/>
      <p:bldP spid="3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Convolution</a:t>
            </a:r>
            <a:endParaRPr lang="zh-TW" altLang="en-US">
              <a:ea typeface="ＭＳ Ｐゴシック" panose="020B0600070205080204" pitchFamily="34" charset="-128"/>
            </a:endParaRPr>
          </a:p>
        </p:txBody>
      </p:sp>
      <p:graphicFrame>
        <p:nvGraphicFramePr>
          <p:cNvPr id="5" name="內容版面配置區 3"/>
          <p:cNvGraphicFramePr>
            <a:graphicFrameLocks noGrp="1"/>
          </p:cNvGraphicFramePr>
          <p:nvPr>
            <p:ph idx="1"/>
          </p:nvPr>
        </p:nvGraphicFramePr>
        <p:xfrm>
          <a:off x="985838" y="2398713"/>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tc>
                <a:tc>
                  <a:txBody>
                    <a:bodyPr/>
                    <a:lstStyle/>
                    <a:p>
                      <a:pPr algn="ctr"/>
                      <a:r>
                        <a:rPr lang="en-US" altLang="zh-TW" sz="2400" dirty="0"/>
                        <a:t>0</a:t>
                      </a:r>
                      <a:endParaRPr lang="zh-TW" altLang="en-US" sz="2400" dirty="0"/>
                    </a:p>
                  </a:txBody>
                  <a:tcPr marL="91421" marR="91421"/>
                </a:tc>
                <a:extLst>
                  <a:ext uri="{0D108BD9-81ED-4DB2-BD59-A6C34878D82A}">
                    <a16:rowId xmlns:a16="http://schemas.microsoft.com/office/drawing/2014/main" val="10005"/>
                  </a:ext>
                </a:extLst>
              </a:tr>
            </a:tbl>
          </a:graphicData>
        </a:graphic>
      </p:graphicFrame>
      <p:sp>
        <p:nvSpPr>
          <p:cNvPr id="22581" name="文字方塊 4"/>
          <p:cNvSpPr txBox="1">
            <a:spLocks noChangeArrowheads="1"/>
          </p:cNvSpPr>
          <p:nvPr/>
        </p:nvSpPr>
        <p:spPr bwMode="auto">
          <a:xfrm>
            <a:off x="1249363" y="5389563"/>
            <a:ext cx="234632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6 x 6 image</a:t>
            </a:r>
            <a:endParaRPr lang="zh-TW" altLang="en-US"/>
          </a:p>
        </p:txBody>
      </p:sp>
      <p:sp>
        <p:nvSpPr>
          <p:cNvPr id="7" name="橢圓 11"/>
          <p:cNvSpPr>
            <a:spLocks noChangeArrowheads="1"/>
          </p:cNvSpPr>
          <p:nvPr/>
        </p:nvSpPr>
        <p:spPr bwMode="auto">
          <a:xfrm>
            <a:off x="4722813"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8" name="橢圓 12"/>
          <p:cNvSpPr>
            <a:spLocks noChangeArrowheads="1"/>
          </p:cNvSpPr>
          <p:nvPr/>
        </p:nvSpPr>
        <p:spPr bwMode="auto">
          <a:xfrm>
            <a:off x="5564188" y="27876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9" name="橢圓 13"/>
          <p:cNvSpPr>
            <a:spLocks noChangeArrowheads="1"/>
          </p:cNvSpPr>
          <p:nvPr/>
        </p:nvSpPr>
        <p:spPr bwMode="auto">
          <a:xfrm>
            <a:off x="6405563"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0" name="橢圓 14"/>
          <p:cNvSpPr>
            <a:spLocks noChangeArrowheads="1"/>
          </p:cNvSpPr>
          <p:nvPr/>
        </p:nvSpPr>
        <p:spPr bwMode="auto">
          <a:xfrm>
            <a:off x="7246938" y="27876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1" name="橢圓 15"/>
          <p:cNvSpPr>
            <a:spLocks noChangeArrowheads="1"/>
          </p:cNvSpPr>
          <p:nvPr/>
        </p:nvSpPr>
        <p:spPr bwMode="auto">
          <a:xfrm>
            <a:off x="4722813"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2" name="橢圓 16"/>
          <p:cNvSpPr>
            <a:spLocks noChangeArrowheads="1"/>
          </p:cNvSpPr>
          <p:nvPr/>
        </p:nvSpPr>
        <p:spPr bwMode="auto">
          <a:xfrm>
            <a:off x="5564188" y="358775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3" name="橢圓 17"/>
          <p:cNvSpPr>
            <a:spLocks noChangeArrowheads="1"/>
          </p:cNvSpPr>
          <p:nvPr/>
        </p:nvSpPr>
        <p:spPr bwMode="auto">
          <a:xfrm>
            <a:off x="6405563"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14" name="橢圓 18"/>
          <p:cNvSpPr>
            <a:spLocks noChangeArrowheads="1"/>
          </p:cNvSpPr>
          <p:nvPr/>
        </p:nvSpPr>
        <p:spPr bwMode="auto">
          <a:xfrm>
            <a:off x="7246938" y="3587750"/>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5" name="橢圓 19"/>
          <p:cNvSpPr>
            <a:spLocks noChangeArrowheads="1"/>
          </p:cNvSpPr>
          <p:nvPr/>
        </p:nvSpPr>
        <p:spPr bwMode="auto">
          <a:xfrm>
            <a:off x="4722813"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6" name="橢圓 20"/>
          <p:cNvSpPr>
            <a:spLocks noChangeArrowheads="1"/>
          </p:cNvSpPr>
          <p:nvPr/>
        </p:nvSpPr>
        <p:spPr bwMode="auto">
          <a:xfrm>
            <a:off x="5564188" y="44465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7" name="橢圓 21"/>
          <p:cNvSpPr>
            <a:spLocks noChangeArrowheads="1"/>
          </p:cNvSpPr>
          <p:nvPr/>
        </p:nvSpPr>
        <p:spPr bwMode="auto">
          <a:xfrm>
            <a:off x="6405563"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18" name="橢圓 22"/>
          <p:cNvSpPr>
            <a:spLocks noChangeArrowheads="1"/>
          </p:cNvSpPr>
          <p:nvPr/>
        </p:nvSpPr>
        <p:spPr bwMode="auto">
          <a:xfrm>
            <a:off x="7246938" y="44465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9" name="橢圓 23"/>
          <p:cNvSpPr>
            <a:spLocks noChangeArrowheads="1"/>
          </p:cNvSpPr>
          <p:nvPr/>
        </p:nvSpPr>
        <p:spPr bwMode="auto">
          <a:xfrm>
            <a:off x="4722813"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20" name="橢圓 24"/>
          <p:cNvSpPr>
            <a:spLocks noChangeArrowheads="1"/>
          </p:cNvSpPr>
          <p:nvPr/>
        </p:nvSpPr>
        <p:spPr bwMode="auto">
          <a:xfrm>
            <a:off x="5564188" y="5246688"/>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21" name="橢圓 25"/>
          <p:cNvSpPr>
            <a:spLocks noChangeArrowheads="1"/>
          </p:cNvSpPr>
          <p:nvPr/>
        </p:nvSpPr>
        <p:spPr bwMode="auto">
          <a:xfrm>
            <a:off x="6405563"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22" name="橢圓 26"/>
          <p:cNvSpPr>
            <a:spLocks noChangeArrowheads="1"/>
          </p:cNvSpPr>
          <p:nvPr/>
        </p:nvSpPr>
        <p:spPr bwMode="auto">
          <a:xfrm>
            <a:off x="7246938" y="5246688"/>
            <a:ext cx="720725"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graphicFrame>
        <p:nvGraphicFramePr>
          <p:cNvPr id="23" name="表格 34"/>
          <p:cNvGraphicFramePr>
            <a:graphicFrameLocks noGrp="1"/>
          </p:cNvGraphicFramePr>
          <p:nvPr/>
        </p:nvGraphicFramePr>
        <p:xfrm>
          <a:off x="5686425" y="365125"/>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22616" name="文字方塊 35"/>
          <p:cNvSpPr txBox="1">
            <a:spLocks noChangeArrowheads="1"/>
          </p:cNvSpPr>
          <p:nvPr/>
        </p:nvSpPr>
        <p:spPr bwMode="auto">
          <a:xfrm>
            <a:off x="7308850" y="820738"/>
            <a:ext cx="14478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FF0000"/>
                </a:solidFill>
              </a:rPr>
              <a:t>Filter 2</a:t>
            </a:r>
            <a:endParaRPr lang="zh-TW" altLang="en-US">
              <a:solidFill>
                <a:srgbClr val="FF0000"/>
              </a:solidFill>
            </a:endParaRPr>
          </a:p>
        </p:txBody>
      </p:sp>
      <p:sp>
        <p:nvSpPr>
          <p:cNvPr id="25" name="矩形 36"/>
          <p:cNvSpPr/>
          <p:nvPr/>
        </p:nvSpPr>
        <p:spPr>
          <a:xfrm>
            <a:off x="985838" y="2398713"/>
            <a:ext cx="1416050"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6" name="矩形 37"/>
          <p:cNvSpPr/>
          <p:nvPr/>
        </p:nvSpPr>
        <p:spPr>
          <a:xfrm>
            <a:off x="1489075" y="2398713"/>
            <a:ext cx="1417638"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7" name="矩形 38"/>
          <p:cNvSpPr/>
          <p:nvPr/>
        </p:nvSpPr>
        <p:spPr>
          <a:xfrm>
            <a:off x="1930400" y="2400300"/>
            <a:ext cx="1417638" cy="138271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8" name="矩形 39"/>
          <p:cNvSpPr/>
          <p:nvPr/>
        </p:nvSpPr>
        <p:spPr>
          <a:xfrm>
            <a:off x="2406650" y="2398713"/>
            <a:ext cx="1417638"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9" name="矩形 40"/>
          <p:cNvSpPr/>
          <p:nvPr/>
        </p:nvSpPr>
        <p:spPr>
          <a:xfrm>
            <a:off x="985838" y="2809875"/>
            <a:ext cx="1416050" cy="1382713"/>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0" name="橢圓 41"/>
          <p:cNvSpPr>
            <a:spLocks noChangeArrowheads="1"/>
          </p:cNvSpPr>
          <p:nvPr/>
        </p:nvSpPr>
        <p:spPr bwMode="auto">
          <a:xfrm>
            <a:off x="4905375"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1" name="橢圓 42"/>
          <p:cNvSpPr>
            <a:spLocks noChangeArrowheads="1"/>
          </p:cNvSpPr>
          <p:nvPr/>
        </p:nvSpPr>
        <p:spPr bwMode="auto">
          <a:xfrm>
            <a:off x="5746750"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2" name="橢圓 43"/>
          <p:cNvSpPr>
            <a:spLocks noChangeArrowheads="1"/>
          </p:cNvSpPr>
          <p:nvPr/>
        </p:nvSpPr>
        <p:spPr bwMode="auto">
          <a:xfrm>
            <a:off x="6589713" y="2995613"/>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3" name="橢圓 44"/>
          <p:cNvSpPr>
            <a:spLocks noChangeArrowheads="1"/>
          </p:cNvSpPr>
          <p:nvPr/>
        </p:nvSpPr>
        <p:spPr bwMode="auto">
          <a:xfrm>
            <a:off x="7431088" y="29956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4" name="橢圓 45"/>
          <p:cNvSpPr>
            <a:spLocks noChangeArrowheads="1"/>
          </p:cNvSpPr>
          <p:nvPr/>
        </p:nvSpPr>
        <p:spPr bwMode="auto">
          <a:xfrm>
            <a:off x="4905375"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5" name="橢圓 46"/>
          <p:cNvSpPr>
            <a:spLocks noChangeArrowheads="1"/>
          </p:cNvSpPr>
          <p:nvPr/>
        </p:nvSpPr>
        <p:spPr bwMode="auto">
          <a:xfrm>
            <a:off x="5746750"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6" name="橢圓 47"/>
          <p:cNvSpPr>
            <a:spLocks noChangeArrowheads="1"/>
          </p:cNvSpPr>
          <p:nvPr/>
        </p:nvSpPr>
        <p:spPr bwMode="auto">
          <a:xfrm>
            <a:off x="6589713" y="3795713"/>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37" name="橢圓 48"/>
          <p:cNvSpPr>
            <a:spLocks noChangeArrowheads="1"/>
          </p:cNvSpPr>
          <p:nvPr/>
        </p:nvSpPr>
        <p:spPr bwMode="auto">
          <a:xfrm>
            <a:off x="7431088" y="3795713"/>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8" name="橢圓 49"/>
          <p:cNvSpPr>
            <a:spLocks noChangeArrowheads="1"/>
          </p:cNvSpPr>
          <p:nvPr/>
        </p:nvSpPr>
        <p:spPr bwMode="auto">
          <a:xfrm>
            <a:off x="4905375"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9" name="橢圓 50"/>
          <p:cNvSpPr>
            <a:spLocks noChangeArrowheads="1"/>
          </p:cNvSpPr>
          <p:nvPr/>
        </p:nvSpPr>
        <p:spPr bwMode="auto">
          <a:xfrm>
            <a:off x="5746750"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40" name="橢圓 51"/>
          <p:cNvSpPr>
            <a:spLocks noChangeArrowheads="1"/>
          </p:cNvSpPr>
          <p:nvPr/>
        </p:nvSpPr>
        <p:spPr bwMode="auto">
          <a:xfrm>
            <a:off x="6589713" y="4654550"/>
            <a:ext cx="719137"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41" name="橢圓 52"/>
          <p:cNvSpPr>
            <a:spLocks noChangeArrowheads="1"/>
          </p:cNvSpPr>
          <p:nvPr/>
        </p:nvSpPr>
        <p:spPr bwMode="auto">
          <a:xfrm>
            <a:off x="7431088" y="46545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42" name="橢圓 53"/>
          <p:cNvSpPr>
            <a:spLocks noChangeArrowheads="1"/>
          </p:cNvSpPr>
          <p:nvPr/>
        </p:nvSpPr>
        <p:spPr bwMode="auto">
          <a:xfrm>
            <a:off x="4905375"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43" name="橢圓 54"/>
          <p:cNvSpPr>
            <a:spLocks noChangeArrowheads="1"/>
          </p:cNvSpPr>
          <p:nvPr/>
        </p:nvSpPr>
        <p:spPr bwMode="auto">
          <a:xfrm>
            <a:off x="5746750"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44" name="橢圓 55"/>
          <p:cNvSpPr>
            <a:spLocks noChangeArrowheads="1"/>
          </p:cNvSpPr>
          <p:nvPr/>
        </p:nvSpPr>
        <p:spPr bwMode="auto">
          <a:xfrm>
            <a:off x="6589713" y="5454650"/>
            <a:ext cx="719137"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-4</a:t>
            </a:r>
            <a:endParaRPr lang="zh-TW" altLang="en-US">
              <a:solidFill>
                <a:srgbClr val="000000"/>
              </a:solidFill>
            </a:endParaRPr>
          </a:p>
        </p:txBody>
      </p:sp>
      <p:sp>
        <p:nvSpPr>
          <p:cNvPr id="45" name="橢圓 56"/>
          <p:cNvSpPr>
            <a:spLocks noChangeArrowheads="1"/>
          </p:cNvSpPr>
          <p:nvPr/>
        </p:nvSpPr>
        <p:spPr bwMode="auto">
          <a:xfrm>
            <a:off x="7431088" y="5454650"/>
            <a:ext cx="720725" cy="719138"/>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46" name="文字方塊 2"/>
          <p:cNvSpPr txBox="1">
            <a:spLocks noChangeArrowheads="1"/>
          </p:cNvSpPr>
          <p:nvPr/>
        </p:nvSpPr>
        <p:spPr bwMode="auto">
          <a:xfrm>
            <a:off x="4419600" y="2057400"/>
            <a:ext cx="457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a:solidFill>
                  <a:srgbClr val="0000FF"/>
                </a:solidFill>
              </a:rPr>
              <a:t>Repeat this for each filter</a:t>
            </a:r>
            <a:endParaRPr lang="zh-TW" altLang="en-US" sz="2800">
              <a:solidFill>
                <a:srgbClr val="0000FF"/>
              </a:solidFill>
            </a:endParaRPr>
          </a:p>
        </p:txBody>
      </p:sp>
      <p:sp>
        <p:nvSpPr>
          <p:cNvPr id="47" name="矩形 57"/>
          <p:cNvSpPr/>
          <p:nvPr/>
        </p:nvSpPr>
        <p:spPr>
          <a:xfrm>
            <a:off x="2416175" y="3783013"/>
            <a:ext cx="1416050" cy="1382712"/>
          </a:xfrm>
          <a:prstGeom prst="rect">
            <a:avLst/>
          </a:prstGeom>
          <a:noFill/>
          <a:ln w="5715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2640" name="矩形 58"/>
          <p:cNvSpPr>
            <a:spLocks noChangeArrowheads="1"/>
          </p:cNvSpPr>
          <p:nvPr/>
        </p:nvSpPr>
        <p:spPr bwMode="auto">
          <a:xfrm>
            <a:off x="1166813" y="1731963"/>
            <a:ext cx="12080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s</a:t>
            </a:r>
            <a:r>
              <a:rPr lang="zh-TW" altLang="en-US"/>
              <a:t>tride</a:t>
            </a:r>
            <a:r>
              <a:rPr lang="en-US" altLang="zh-TW"/>
              <a:t>=1</a:t>
            </a:r>
            <a:endParaRPr lang="zh-TW" altLang="en-US"/>
          </a:p>
        </p:txBody>
      </p:sp>
      <p:sp>
        <p:nvSpPr>
          <p:cNvPr id="49" name="文字方塊 59"/>
          <p:cNvSpPr txBox="1">
            <a:spLocks noChangeArrowheads="1"/>
          </p:cNvSpPr>
          <p:nvPr/>
        </p:nvSpPr>
        <p:spPr bwMode="auto">
          <a:xfrm>
            <a:off x="4953000" y="6172200"/>
            <a:ext cx="365760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a:solidFill>
                  <a:srgbClr val="FF0000"/>
                </a:solidFill>
              </a:rPr>
              <a:t>Two 4 x 4 images</a:t>
            </a:r>
          </a:p>
          <a:p>
            <a:pPr algn="ctr" eaLnBrk="1" hangingPunct="1"/>
            <a:r>
              <a:rPr lang="en-US" altLang="zh-TW" sz="2000">
                <a:solidFill>
                  <a:srgbClr val="FF0000"/>
                </a:solidFill>
              </a:rPr>
              <a:t>Forming 2 x 4 x 4 matrix</a:t>
            </a:r>
            <a:endParaRPr lang="zh-TW" altLang="en-US" sz="2000">
              <a:solidFill>
                <a:srgbClr val="FF0000"/>
              </a:solidFill>
            </a:endParaRPr>
          </a:p>
        </p:txBody>
      </p:sp>
      <p:sp>
        <p:nvSpPr>
          <p:cNvPr id="50" name="矩形 5"/>
          <p:cNvSpPr/>
          <p:nvPr/>
        </p:nvSpPr>
        <p:spPr>
          <a:xfrm>
            <a:off x="5334000" y="4038600"/>
            <a:ext cx="2320925" cy="97313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800" dirty="0">
                <a:solidFill>
                  <a:srgbClr val="000000"/>
                </a:solidFill>
              </a:rPr>
              <a:t>Feature</a:t>
            </a:r>
          </a:p>
          <a:p>
            <a:pPr algn="ctr">
              <a:defRPr/>
            </a:pPr>
            <a:r>
              <a:rPr lang="en-US" altLang="zh-TW" sz="2800" dirty="0">
                <a:solidFill>
                  <a:srgbClr val="000000"/>
                </a:solidFill>
              </a:rPr>
              <a:t>Map</a:t>
            </a:r>
            <a:endParaRPr lang="zh-TW" altLang="en-US" sz="2800" dirty="0">
              <a:solidFill>
                <a:srgbClr val="000000"/>
              </a:solidFill>
            </a:endParaRPr>
          </a:p>
        </p:txBody>
      </p:sp>
    </p:spTree>
    <p:extLst>
      <p:ext uri="{BB962C8B-B14F-4D97-AF65-F5344CB8AC3E}">
        <p14:creationId xmlns:p14="http://schemas.microsoft.com/office/powerpoint/2010/main" val="36385127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25"/>
                                        </p:tgtEl>
                                        <p:attrNameLst>
                                          <p:attrName>style.visibility</p:attrName>
                                        </p:attrNameLst>
                                      </p:cBhvr>
                                      <p:to>
                                        <p:strVal val="hidden"/>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xit" presetSubtype="0" fill="hold" grpId="1" nodeType="withEffect">
                                  <p:stCondLst>
                                    <p:cond delay="0"/>
                                  </p:stCondLst>
                                  <p:childTnLst>
                                    <p:set>
                                      <p:cBhvr>
                                        <p:cTn id="30" dur="1" fill="hold">
                                          <p:stCondLst>
                                            <p:cond delay="0"/>
                                          </p:stCondLst>
                                        </p:cTn>
                                        <p:tgtEl>
                                          <p:spTgt spid="26"/>
                                        </p:tgtEl>
                                        <p:attrNameLst>
                                          <p:attrName>style.visibility</p:attrName>
                                        </p:attrNameLst>
                                      </p:cBhvr>
                                      <p:to>
                                        <p:strVal val="hidden"/>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xit" presetSubtype="0" fill="hold" grpId="1" nodeType="withEffect">
                                  <p:stCondLst>
                                    <p:cond delay="0"/>
                                  </p:stCondLst>
                                  <p:childTnLst>
                                    <p:set>
                                      <p:cBhvr>
                                        <p:cTn id="40" dur="1" fill="hold">
                                          <p:stCondLst>
                                            <p:cond delay="0"/>
                                          </p:stCondLst>
                                        </p:cTn>
                                        <p:tgtEl>
                                          <p:spTgt spid="27"/>
                                        </p:tgtEl>
                                        <p:attrNameLst>
                                          <p:attrName>style.visibility</p:attrName>
                                        </p:attrNameLst>
                                      </p:cBhvr>
                                      <p:to>
                                        <p:strVal val="hidden"/>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9"/>
                                        </p:tgtEl>
                                        <p:attrNameLst>
                                          <p:attrName>style.visibility</p:attrName>
                                        </p:attrNameLst>
                                      </p:cBhvr>
                                      <p:to>
                                        <p:strVal val="visible"/>
                                      </p:to>
                                    </p:set>
                                  </p:childTnLst>
                                </p:cTn>
                              </p:par>
                              <p:par>
                                <p:cTn id="49" presetID="1" presetClass="exit" presetSubtype="0" fill="hold" grpId="1" nodeType="withEffect">
                                  <p:stCondLst>
                                    <p:cond delay="0"/>
                                  </p:stCondLst>
                                  <p:childTnLst>
                                    <p:set>
                                      <p:cBhvr>
                                        <p:cTn id="50" dur="1" fill="hold">
                                          <p:stCondLst>
                                            <p:cond delay="0"/>
                                          </p:stCondLst>
                                        </p:cTn>
                                        <p:tgtEl>
                                          <p:spTgt spid="28"/>
                                        </p:tgtEl>
                                        <p:attrNameLst>
                                          <p:attrName>style.visibility</p:attrName>
                                        </p:attrNameLst>
                                      </p:cBhvr>
                                      <p:to>
                                        <p:strVal val="hidden"/>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4"/>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9"/>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childTnLst>
                                </p:cTn>
                              </p:par>
                              <p:par>
                                <p:cTn id="77" presetID="1" presetClass="exit" presetSubtype="0" fill="hold" grpId="1"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47"/>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5"/>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0"/>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animBg="1"/>
      <p:bldP spid="31" grpId="0" animBg="1"/>
      <p:bldP spid="32"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p:bldP spid="47" grpId="0" animBg="1"/>
      <p:bldP spid="49" grpId="0"/>
      <p:bldP spid="5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Color image: RGB 3 channels</a:t>
            </a:r>
            <a:endParaRPr lang="zh-TW" altLang="en-US">
              <a:ea typeface="ＭＳ Ｐゴシック" panose="020B0600070205080204" pitchFamily="34" charset="-128"/>
            </a:endParaRPr>
          </a:p>
        </p:txBody>
      </p:sp>
      <p:graphicFrame>
        <p:nvGraphicFramePr>
          <p:cNvPr id="6" name="內容版面配置區 3"/>
          <p:cNvGraphicFramePr>
            <a:graphicFrameLocks/>
          </p:cNvGraphicFramePr>
          <p:nvPr/>
        </p:nvGraphicFramePr>
        <p:xfrm>
          <a:off x="4954588" y="3441700"/>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4"/>
                  </a:ext>
                </a:extLst>
              </a:tr>
              <a:tr h="407359">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7" name="內容版面配置區 3"/>
          <p:cNvGraphicFramePr>
            <a:graphicFrameLocks/>
          </p:cNvGraphicFramePr>
          <p:nvPr/>
        </p:nvGraphicFramePr>
        <p:xfrm>
          <a:off x="5118100" y="3648075"/>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478896">
                  <a:extLst>
                    <a:ext uri="{9D8B030D-6E8A-4147-A177-3AD203B41FA5}">
                      <a16:colId xmlns:a16="http://schemas.microsoft.com/office/drawing/2014/main" val="20004"/>
                    </a:ext>
                  </a:extLst>
                </a:gridCol>
                <a:gridCol w="478896">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8" name="內容版面配置區 3"/>
          <p:cNvGraphicFramePr>
            <a:graphicFrameLocks/>
          </p:cNvGraphicFramePr>
          <p:nvPr/>
        </p:nvGraphicFramePr>
        <p:xfrm>
          <a:off x="5324475" y="3849688"/>
          <a:ext cx="2873376" cy="2743200"/>
        </p:xfrm>
        <a:graphic>
          <a:graphicData uri="http://schemas.openxmlformats.org/drawingml/2006/table">
            <a:tbl>
              <a:tblPr firstRow="1" bandRow="1">
                <a:tableStyleId>{5940675A-B579-460E-94D1-54222C63F5DA}</a:tableStyleId>
              </a:tblPr>
              <a:tblGrid>
                <a:gridCol w="478896">
                  <a:extLst>
                    <a:ext uri="{9D8B030D-6E8A-4147-A177-3AD203B41FA5}">
                      <a16:colId xmlns:a16="http://schemas.microsoft.com/office/drawing/2014/main" val="20000"/>
                    </a:ext>
                  </a:extLst>
                </a:gridCol>
                <a:gridCol w="478896">
                  <a:extLst>
                    <a:ext uri="{9D8B030D-6E8A-4147-A177-3AD203B41FA5}">
                      <a16:colId xmlns:a16="http://schemas.microsoft.com/office/drawing/2014/main" val="20001"/>
                    </a:ext>
                  </a:extLst>
                </a:gridCol>
                <a:gridCol w="478896">
                  <a:extLst>
                    <a:ext uri="{9D8B030D-6E8A-4147-A177-3AD203B41FA5}">
                      <a16:colId xmlns:a16="http://schemas.microsoft.com/office/drawing/2014/main" val="20002"/>
                    </a:ext>
                  </a:extLst>
                </a:gridCol>
                <a:gridCol w="478896">
                  <a:extLst>
                    <a:ext uri="{9D8B030D-6E8A-4147-A177-3AD203B41FA5}">
                      <a16:colId xmlns:a16="http://schemas.microsoft.com/office/drawing/2014/main" val="20003"/>
                    </a:ext>
                  </a:extLst>
                </a:gridCol>
                <a:gridCol w="507769">
                  <a:extLst>
                    <a:ext uri="{9D8B030D-6E8A-4147-A177-3AD203B41FA5}">
                      <a16:colId xmlns:a16="http://schemas.microsoft.com/office/drawing/2014/main" val="20004"/>
                    </a:ext>
                  </a:extLst>
                </a:gridCol>
                <a:gridCol w="450023">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tc>
                  <a:txBody>
                    <a:bodyPr/>
                    <a:lstStyle/>
                    <a:p>
                      <a:pPr algn="ctr"/>
                      <a:r>
                        <a:rPr lang="en-US" altLang="zh-TW" sz="2400" dirty="0">
                          <a:solidFill>
                            <a:srgbClr val="0000FF"/>
                          </a:solidFill>
                        </a:rPr>
                        <a:t>1</a:t>
                      </a:r>
                      <a:endParaRPr lang="zh-TW" altLang="en-US" sz="2400" dirty="0">
                        <a:solidFill>
                          <a:srgbClr val="0000FF"/>
                        </a:solidFill>
                      </a:endParaRPr>
                    </a:p>
                  </a:txBody>
                  <a:tcPr marL="91421" marR="91421">
                    <a:solidFill>
                      <a:schemeClr val="bg1"/>
                    </a:solidFill>
                  </a:tcPr>
                </a:tc>
                <a:tc>
                  <a:txBody>
                    <a:bodyPr/>
                    <a:lstStyle/>
                    <a:p>
                      <a:pPr algn="ctr"/>
                      <a:r>
                        <a:rPr lang="en-US" altLang="zh-TW" sz="2400" dirty="0"/>
                        <a:t>0</a:t>
                      </a:r>
                      <a:endParaRPr lang="zh-TW" altLang="en-US" sz="2400" dirty="0"/>
                    </a:p>
                  </a:txBody>
                  <a:tcPr marL="91421" marR="91421">
                    <a:solidFill>
                      <a:schemeClr val="bg1"/>
                    </a:solidFill>
                  </a:tcPr>
                </a:tc>
                <a:extLst>
                  <a:ext uri="{0D108BD9-81ED-4DB2-BD59-A6C34878D82A}">
                    <a16:rowId xmlns:a16="http://schemas.microsoft.com/office/drawing/2014/main" val="10005"/>
                  </a:ext>
                </a:extLst>
              </a:tr>
            </a:tbl>
          </a:graphicData>
        </a:graphic>
      </p:graphicFrame>
      <p:graphicFrame>
        <p:nvGraphicFramePr>
          <p:cNvPr id="9" name="表格 8"/>
          <p:cNvGraphicFramePr>
            <a:graphicFrameLocks noGrp="1"/>
          </p:cNvGraphicFramePr>
          <p:nvPr/>
        </p:nvGraphicFramePr>
        <p:xfrm>
          <a:off x="2967038" y="161448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10" name="文字方塊 9"/>
          <p:cNvSpPr txBox="1">
            <a:spLocks noChangeArrowheads="1"/>
          </p:cNvSpPr>
          <p:nvPr/>
        </p:nvSpPr>
        <p:spPr bwMode="auto">
          <a:xfrm>
            <a:off x="4676775" y="2341563"/>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1</a:t>
            </a:r>
            <a:endParaRPr lang="zh-TW" altLang="en-US"/>
          </a:p>
        </p:txBody>
      </p:sp>
      <p:graphicFrame>
        <p:nvGraphicFramePr>
          <p:cNvPr id="11" name="表格 10"/>
          <p:cNvGraphicFramePr>
            <a:graphicFrameLocks noGrp="1"/>
          </p:cNvGraphicFramePr>
          <p:nvPr/>
        </p:nvGraphicFramePr>
        <p:xfrm>
          <a:off x="5972175" y="157321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2" name="文字方塊 11"/>
          <p:cNvSpPr txBox="1">
            <a:spLocks noChangeArrowheads="1"/>
          </p:cNvSpPr>
          <p:nvPr/>
        </p:nvSpPr>
        <p:spPr bwMode="auto">
          <a:xfrm>
            <a:off x="7680325" y="2301875"/>
            <a:ext cx="1449388"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2</a:t>
            </a:r>
            <a:endParaRPr lang="zh-TW" altLang="en-US"/>
          </a:p>
        </p:txBody>
      </p:sp>
      <p:graphicFrame>
        <p:nvGraphicFramePr>
          <p:cNvPr id="13" name="表格 12"/>
          <p:cNvGraphicFramePr>
            <a:graphicFrameLocks noGrp="1"/>
          </p:cNvGraphicFramePr>
          <p:nvPr/>
        </p:nvGraphicFramePr>
        <p:xfrm>
          <a:off x="3119438" y="1766888"/>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4" name="表格 13"/>
          <p:cNvGraphicFramePr>
            <a:graphicFrameLocks noGrp="1"/>
          </p:cNvGraphicFramePr>
          <p:nvPr/>
        </p:nvGraphicFramePr>
        <p:xfrm>
          <a:off x="3271838" y="1882775"/>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5" name="表格 14"/>
          <p:cNvGraphicFramePr>
            <a:graphicFrameLocks noGrp="1"/>
          </p:cNvGraphicFramePr>
          <p:nvPr/>
        </p:nvGraphicFramePr>
        <p:xfrm>
          <a:off x="6124575" y="1708150"/>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16" name="表格 15"/>
          <p:cNvGraphicFramePr>
            <a:graphicFrameLocks noGrp="1"/>
          </p:cNvGraphicFramePr>
          <p:nvPr/>
        </p:nvGraphicFramePr>
        <p:xfrm>
          <a:off x="6276975" y="1860550"/>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17" name="向右箭號 4"/>
          <p:cNvSpPr/>
          <p:nvPr/>
        </p:nvSpPr>
        <p:spPr>
          <a:xfrm>
            <a:off x="4295775" y="4379913"/>
            <a:ext cx="508000" cy="8683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nvGrpSpPr>
          <p:cNvPr id="18" name="群組 17"/>
          <p:cNvGrpSpPr>
            <a:grpSpLocks/>
          </p:cNvGrpSpPr>
          <p:nvPr/>
        </p:nvGrpSpPr>
        <p:grpSpPr bwMode="auto">
          <a:xfrm>
            <a:off x="354013" y="3059113"/>
            <a:ext cx="3927475" cy="3630612"/>
            <a:chOff x="353684" y="3059766"/>
            <a:chExt cx="3927508" cy="3629534"/>
          </a:xfrm>
        </p:grpSpPr>
        <p:pic>
          <p:nvPicPr>
            <p:cNvPr id="23819" name="圖片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4122" y="3442427"/>
              <a:ext cx="3907070" cy="3246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820" name="文字方塊 16"/>
            <p:cNvSpPr txBox="1">
              <a:spLocks noChangeArrowheads="1"/>
            </p:cNvSpPr>
            <p:nvPr/>
          </p:nvSpPr>
          <p:spPr bwMode="auto">
            <a:xfrm>
              <a:off x="353684" y="3059766"/>
              <a:ext cx="199761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Color image</a:t>
              </a:r>
              <a:endParaRPr lang="zh-TW" altLang="en-US"/>
            </a:p>
          </p:txBody>
        </p:sp>
      </p:grpSp>
    </p:spTree>
    <p:extLst>
      <p:ext uri="{BB962C8B-B14F-4D97-AF65-F5344CB8AC3E}">
        <p14:creationId xmlns:p14="http://schemas.microsoft.com/office/powerpoint/2010/main" val="6232855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The whole CNN</a:t>
            </a:r>
            <a:endParaRPr lang="zh-TW" altLang="en-US">
              <a:ea typeface="ＭＳ Ｐゴシック" panose="020B0600070205080204" pitchFamily="34" charset="-128"/>
            </a:endParaRPr>
          </a:p>
        </p:txBody>
      </p:sp>
      <p:grpSp>
        <p:nvGrpSpPr>
          <p:cNvPr id="27650" name="群組 3"/>
          <p:cNvGrpSpPr>
            <a:grpSpLocks/>
          </p:cNvGrpSpPr>
          <p:nvPr/>
        </p:nvGrpSpPr>
        <p:grpSpPr bwMode="auto">
          <a:xfrm>
            <a:off x="749300" y="2274888"/>
            <a:ext cx="2906713" cy="3200400"/>
            <a:chOff x="-1626455" y="3999117"/>
            <a:chExt cx="2906568" cy="3201477"/>
          </a:xfrm>
        </p:grpSpPr>
        <p:pic>
          <p:nvPicPr>
            <p:cNvPr id="27678" name="圖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p:cNvSpPr txBox="1"/>
            <p:nvPr/>
          </p:nvSpPr>
          <p:spPr>
            <a:xfrm>
              <a:off x="-1626455" y="5442856"/>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000" dirty="0">
                  <a:solidFill>
                    <a:srgbClr val="000000"/>
                  </a:solidFill>
                </a:rPr>
                <a:t>Fully Connected </a:t>
              </a:r>
              <a:r>
                <a:rPr lang="en-US" altLang="zh-TW" sz="2000" dirty="0" err="1">
                  <a:solidFill>
                    <a:srgbClr val="000000"/>
                  </a:solidFill>
                </a:rPr>
                <a:t>Feedforward</a:t>
              </a:r>
              <a:r>
                <a:rPr lang="en-US" altLang="zh-TW" sz="2000" dirty="0">
                  <a:solidFill>
                    <a:srgbClr val="000000"/>
                  </a:solidFill>
                </a:rPr>
                <a:t> network</a:t>
              </a:r>
              <a:endParaRPr lang="zh-TW" altLang="en-US" sz="2000" dirty="0">
                <a:solidFill>
                  <a:srgbClr val="000000"/>
                </a:solidFill>
              </a:endParaRPr>
            </a:p>
          </p:txBody>
        </p:sp>
      </p:grpSp>
      <p:pic>
        <p:nvPicPr>
          <p:cNvPr id="27651"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938" y="192088"/>
            <a:ext cx="17716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文字方塊 8"/>
          <p:cNvSpPr txBox="1">
            <a:spLocks noChangeArrowheads="1"/>
          </p:cNvSpPr>
          <p:nvPr/>
        </p:nvSpPr>
        <p:spPr bwMode="auto">
          <a:xfrm>
            <a:off x="1277938" y="1706563"/>
            <a:ext cx="20462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cat dog ……</a:t>
            </a:r>
            <a:endParaRPr lang="zh-TW" altLang="en-US"/>
          </a:p>
        </p:txBody>
      </p:sp>
      <p:sp>
        <p:nvSpPr>
          <p:cNvPr id="10" name="矩形 10"/>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chemeClr val="tx1"/>
                </a:solidFill>
              </a:rPr>
              <a:t>Convolution</a:t>
            </a:r>
            <a:endParaRPr lang="zh-TW" altLang="en-US" sz="2000" dirty="0">
              <a:solidFill>
                <a:schemeClr val="tx1"/>
              </a:solidFill>
            </a:endParaRPr>
          </a:p>
        </p:txBody>
      </p:sp>
      <p:sp>
        <p:nvSpPr>
          <p:cNvPr id="11" name="矩形 12"/>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2" name="矩形 13"/>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13" name="矩形 14"/>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4" name="文字方塊 15"/>
          <p:cNvSpPr txBox="1"/>
          <p:nvPr/>
        </p:nvSpPr>
        <p:spPr>
          <a:xfrm>
            <a:off x="3324218" y="6055666"/>
            <a:ext cx="1556991" cy="400110"/>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000" dirty="0">
                <a:solidFill>
                  <a:srgbClr val="000000"/>
                </a:solidFill>
              </a:rPr>
              <a:t>Flattened</a:t>
            </a:r>
            <a:endParaRPr lang="zh-TW" altLang="en-US" sz="2000" dirty="0">
              <a:solidFill>
                <a:srgbClr val="000000"/>
              </a:solidFill>
            </a:endParaRPr>
          </a:p>
        </p:txBody>
      </p:sp>
      <p:sp>
        <p:nvSpPr>
          <p:cNvPr id="15" name="向下箭號 11"/>
          <p:cNvSpPr/>
          <p:nvPr/>
        </p:nvSpPr>
        <p:spPr>
          <a:xfrm>
            <a:off x="5868988" y="145097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6" name="向下箭號 17"/>
          <p:cNvSpPr/>
          <p:nvPr/>
        </p:nvSpPr>
        <p:spPr>
          <a:xfrm>
            <a:off x="5868988" y="256222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7" name="向下箭號 18"/>
          <p:cNvSpPr/>
          <p:nvPr/>
        </p:nvSpPr>
        <p:spPr>
          <a:xfrm>
            <a:off x="5868988" y="365442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8" name="向下箭號 19"/>
          <p:cNvSpPr/>
          <p:nvPr/>
        </p:nvSpPr>
        <p:spPr>
          <a:xfrm>
            <a:off x="5868988" y="468947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9" name="右彎箭號 16"/>
          <p:cNvSpPr/>
          <p:nvPr/>
        </p:nvSpPr>
        <p:spPr>
          <a:xfrm rot="10800000">
            <a:off x="4881563" y="5753100"/>
            <a:ext cx="1377950" cy="752475"/>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20" name="右彎箭號 21"/>
          <p:cNvSpPr/>
          <p:nvPr/>
        </p:nvSpPr>
        <p:spPr>
          <a:xfrm rot="16200000">
            <a:off x="2154237" y="5340351"/>
            <a:ext cx="968375" cy="1238250"/>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27674" name="文字方塊 20"/>
          <p:cNvSpPr txBox="1">
            <a:spLocks noChangeArrowheads="1"/>
          </p:cNvSpPr>
          <p:nvPr/>
        </p:nvSpPr>
        <p:spPr bwMode="auto">
          <a:xfrm>
            <a:off x="7424738" y="3414713"/>
            <a:ext cx="1690687"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Can repeat many times</a:t>
            </a:r>
            <a:endParaRPr lang="zh-TW" altLang="en-US"/>
          </a:p>
        </p:txBody>
      </p:sp>
      <p:sp>
        <p:nvSpPr>
          <p:cNvPr id="22" name="左大括弧 22"/>
          <p:cNvSpPr/>
          <p:nvPr/>
        </p:nvSpPr>
        <p:spPr>
          <a:xfrm flipH="1">
            <a:off x="7026275" y="1806575"/>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23" name="矩形 23"/>
          <p:cNvSpPr/>
          <p:nvPr/>
        </p:nvSpPr>
        <p:spPr>
          <a:xfrm>
            <a:off x="5168900" y="2976563"/>
            <a:ext cx="1857375" cy="6969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4" name="矩形 25"/>
          <p:cNvSpPr/>
          <p:nvPr/>
        </p:nvSpPr>
        <p:spPr>
          <a:xfrm>
            <a:off x="5168900" y="5080000"/>
            <a:ext cx="1857375" cy="6969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256315113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Max Pooling</a:t>
            </a:r>
            <a:endParaRPr lang="zh-TW" altLang="en-US">
              <a:ea typeface="ＭＳ Ｐゴシック" panose="020B0600070205080204" pitchFamily="34" charset="-128"/>
            </a:endParaRPr>
          </a:p>
        </p:txBody>
      </p:sp>
      <p:sp>
        <p:nvSpPr>
          <p:cNvPr id="5" name="橢圓 11"/>
          <p:cNvSpPr>
            <a:spLocks noChangeArrowheads="1"/>
          </p:cNvSpPr>
          <p:nvPr/>
        </p:nvSpPr>
        <p:spPr bwMode="auto">
          <a:xfrm>
            <a:off x="895350" y="3284538"/>
            <a:ext cx="719138"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6" name="橢圓 12"/>
          <p:cNvSpPr>
            <a:spLocks noChangeArrowheads="1"/>
          </p:cNvSpPr>
          <p:nvPr/>
        </p:nvSpPr>
        <p:spPr bwMode="auto">
          <a:xfrm>
            <a:off x="1736725" y="3284538"/>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7" name="橢圓 13"/>
          <p:cNvSpPr>
            <a:spLocks noChangeArrowheads="1"/>
          </p:cNvSpPr>
          <p:nvPr/>
        </p:nvSpPr>
        <p:spPr bwMode="auto">
          <a:xfrm>
            <a:off x="2579688" y="32845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8" name="橢圓 14"/>
          <p:cNvSpPr>
            <a:spLocks noChangeArrowheads="1"/>
          </p:cNvSpPr>
          <p:nvPr/>
        </p:nvSpPr>
        <p:spPr bwMode="auto">
          <a:xfrm>
            <a:off x="3421063" y="32845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9" name="橢圓 15"/>
          <p:cNvSpPr>
            <a:spLocks noChangeArrowheads="1"/>
          </p:cNvSpPr>
          <p:nvPr/>
        </p:nvSpPr>
        <p:spPr bwMode="auto">
          <a:xfrm>
            <a:off x="895350" y="4084638"/>
            <a:ext cx="719138"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0" name="橢圓 16"/>
          <p:cNvSpPr>
            <a:spLocks noChangeArrowheads="1"/>
          </p:cNvSpPr>
          <p:nvPr/>
        </p:nvSpPr>
        <p:spPr bwMode="auto">
          <a:xfrm>
            <a:off x="1736725" y="4084638"/>
            <a:ext cx="720725"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1" name="橢圓 17"/>
          <p:cNvSpPr>
            <a:spLocks noChangeArrowheads="1"/>
          </p:cNvSpPr>
          <p:nvPr/>
        </p:nvSpPr>
        <p:spPr bwMode="auto">
          <a:xfrm>
            <a:off x="2579688" y="40846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12" name="橢圓 18"/>
          <p:cNvSpPr>
            <a:spLocks noChangeArrowheads="1"/>
          </p:cNvSpPr>
          <p:nvPr/>
        </p:nvSpPr>
        <p:spPr bwMode="auto">
          <a:xfrm>
            <a:off x="3421063" y="4084638"/>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3" name="橢圓 19"/>
          <p:cNvSpPr>
            <a:spLocks noChangeArrowheads="1"/>
          </p:cNvSpPr>
          <p:nvPr/>
        </p:nvSpPr>
        <p:spPr bwMode="auto">
          <a:xfrm>
            <a:off x="895350" y="4943475"/>
            <a:ext cx="719138"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4" name="橢圓 20"/>
          <p:cNvSpPr>
            <a:spLocks noChangeArrowheads="1"/>
          </p:cNvSpPr>
          <p:nvPr/>
        </p:nvSpPr>
        <p:spPr bwMode="auto">
          <a:xfrm>
            <a:off x="1736725" y="494347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5" name="橢圓 21"/>
          <p:cNvSpPr>
            <a:spLocks noChangeArrowheads="1"/>
          </p:cNvSpPr>
          <p:nvPr/>
        </p:nvSpPr>
        <p:spPr bwMode="auto">
          <a:xfrm>
            <a:off x="2579688" y="49434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16" name="橢圓 22"/>
          <p:cNvSpPr>
            <a:spLocks noChangeArrowheads="1"/>
          </p:cNvSpPr>
          <p:nvPr/>
        </p:nvSpPr>
        <p:spPr bwMode="auto">
          <a:xfrm>
            <a:off x="3421063" y="49434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7" name="橢圓 23"/>
          <p:cNvSpPr>
            <a:spLocks noChangeArrowheads="1"/>
          </p:cNvSpPr>
          <p:nvPr/>
        </p:nvSpPr>
        <p:spPr bwMode="auto">
          <a:xfrm>
            <a:off x="895350" y="5743575"/>
            <a:ext cx="719138"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8" name="橢圓 24"/>
          <p:cNvSpPr>
            <a:spLocks noChangeArrowheads="1"/>
          </p:cNvSpPr>
          <p:nvPr/>
        </p:nvSpPr>
        <p:spPr bwMode="auto">
          <a:xfrm>
            <a:off x="1736725" y="5743575"/>
            <a:ext cx="720725"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19" name="橢圓 25"/>
          <p:cNvSpPr>
            <a:spLocks noChangeArrowheads="1"/>
          </p:cNvSpPr>
          <p:nvPr/>
        </p:nvSpPr>
        <p:spPr bwMode="auto">
          <a:xfrm>
            <a:off x="2579688" y="57435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20" name="橢圓 26"/>
          <p:cNvSpPr>
            <a:spLocks noChangeArrowheads="1"/>
          </p:cNvSpPr>
          <p:nvPr/>
        </p:nvSpPr>
        <p:spPr bwMode="auto">
          <a:xfrm>
            <a:off x="3421063" y="5743575"/>
            <a:ext cx="719137" cy="7191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graphicFrame>
        <p:nvGraphicFramePr>
          <p:cNvPr id="21" name="表格 34"/>
          <p:cNvGraphicFramePr>
            <a:graphicFrameLocks noGrp="1"/>
          </p:cNvGraphicFramePr>
          <p:nvPr/>
        </p:nvGraphicFramePr>
        <p:xfrm>
          <a:off x="5711825" y="161766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22" name="文字方塊 35"/>
          <p:cNvSpPr txBox="1">
            <a:spLocks noChangeArrowheads="1"/>
          </p:cNvSpPr>
          <p:nvPr/>
        </p:nvSpPr>
        <p:spPr bwMode="auto">
          <a:xfrm>
            <a:off x="7200900" y="2085975"/>
            <a:ext cx="14478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2</a:t>
            </a:r>
            <a:endParaRPr lang="zh-TW" altLang="en-US"/>
          </a:p>
        </p:txBody>
      </p:sp>
      <p:sp>
        <p:nvSpPr>
          <p:cNvPr id="23" name="橢圓 41"/>
          <p:cNvSpPr>
            <a:spLocks noChangeArrowheads="1"/>
          </p:cNvSpPr>
          <p:nvPr/>
        </p:nvSpPr>
        <p:spPr bwMode="auto">
          <a:xfrm>
            <a:off x="5064125" y="33543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4" name="橢圓 42"/>
          <p:cNvSpPr>
            <a:spLocks noChangeArrowheads="1"/>
          </p:cNvSpPr>
          <p:nvPr/>
        </p:nvSpPr>
        <p:spPr bwMode="auto">
          <a:xfrm>
            <a:off x="5905500" y="33543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5" name="橢圓 43"/>
          <p:cNvSpPr>
            <a:spLocks noChangeArrowheads="1"/>
          </p:cNvSpPr>
          <p:nvPr/>
        </p:nvSpPr>
        <p:spPr bwMode="auto">
          <a:xfrm>
            <a:off x="6748463" y="33543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6" name="橢圓 44"/>
          <p:cNvSpPr>
            <a:spLocks noChangeArrowheads="1"/>
          </p:cNvSpPr>
          <p:nvPr/>
        </p:nvSpPr>
        <p:spPr bwMode="auto">
          <a:xfrm>
            <a:off x="7589838" y="33543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7" name="橢圓 45"/>
          <p:cNvSpPr>
            <a:spLocks noChangeArrowheads="1"/>
          </p:cNvSpPr>
          <p:nvPr/>
        </p:nvSpPr>
        <p:spPr bwMode="auto">
          <a:xfrm>
            <a:off x="5064125" y="41544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8" name="橢圓 46"/>
          <p:cNvSpPr>
            <a:spLocks noChangeArrowheads="1"/>
          </p:cNvSpPr>
          <p:nvPr/>
        </p:nvSpPr>
        <p:spPr bwMode="auto">
          <a:xfrm>
            <a:off x="5905500" y="4154488"/>
            <a:ext cx="720725"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9" name="橢圓 47"/>
          <p:cNvSpPr>
            <a:spLocks noChangeArrowheads="1"/>
          </p:cNvSpPr>
          <p:nvPr/>
        </p:nvSpPr>
        <p:spPr bwMode="auto">
          <a:xfrm>
            <a:off x="6748463" y="41544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30" name="橢圓 48"/>
          <p:cNvSpPr>
            <a:spLocks noChangeArrowheads="1"/>
          </p:cNvSpPr>
          <p:nvPr/>
        </p:nvSpPr>
        <p:spPr bwMode="auto">
          <a:xfrm>
            <a:off x="7589838" y="4154488"/>
            <a:ext cx="719137" cy="719137"/>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1" name="橢圓 49"/>
          <p:cNvSpPr>
            <a:spLocks noChangeArrowheads="1"/>
          </p:cNvSpPr>
          <p:nvPr/>
        </p:nvSpPr>
        <p:spPr bwMode="auto">
          <a:xfrm>
            <a:off x="5064125" y="50117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2" name="橢圓 50"/>
          <p:cNvSpPr>
            <a:spLocks noChangeArrowheads="1"/>
          </p:cNvSpPr>
          <p:nvPr/>
        </p:nvSpPr>
        <p:spPr bwMode="auto">
          <a:xfrm>
            <a:off x="5905500" y="50117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3" name="橢圓 51"/>
          <p:cNvSpPr>
            <a:spLocks noChangeArrowheads="1"/>
          </p:cNvSpPr>
          <p:nvPr/>
        </p:nvSpPr>
        <p:spPr bwMode="auto">
          <a:xfrm>
            <a:off x="6748463" y="50117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-2</a:t>
            </a:r>
            <a:endParaRPr lang="zh-TW" altLang="en-US">
              <a:solidFill>
                <a:srgbClr val="000000"/>
              </a:solidFill>
            </a:endParaRPr>
          </a:p>
        </p:txBody>
      </p:sp>
      <p:sp>
        <p:nvSpPr>
          <p:cNvPr id="34" name="橢圓 52"/>
          <p:cNvSpPr>
            <a:spLocks noChangeArrowheads="1"/>
          </p:cNvSpPr>
          <p:nvPr/>
        </p:nvSpPr>
        <p:spPr bwMode="auto">
          <a:xfrm>
            <a:off x="7589838" y="50117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5" name="橢圓 53"/>
          <p:cNvSpPr>
            <a:spLocks noChangeArrowheads="1"/>
          </p:cNvSpPr>
          <p:nvPr/>
        </p:nvSpPr>
        <p:spPr bwMode="auto">
          <a:xfrm>
            <a:off x="5064125" y="58118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36" name="橢圓 54"/>
          <p:cNvSpPr>
            <a:spLocks noChangeArrowheads="1"/>
          </p:cNvSpPr>
          <p:nvPr/>
        </p:nvSpPr>
        <p:spPr bwMode="auto">
          <a:xfrm>
            <a:off x="5905500" y="5811838"/>
            <a:ext cx="720725"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37" name="橢圓 55"/>
          <p:cNvSpPr>
            <a:spLocks noChangeArrowheads="1"/>
          </p:cNvSpPr>
          <p:nvPr/>
        </p:nvSpPr>
        <p:spPr bwMode="auto">
          <a:xfrm>
            <a:off x="6748463" y="58118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-4</a:t>
            </a:r>
            <a:endParaRPr lang="zh-TW" altLang="en-US">
              <a:solidFill>
                <a:srgbClr val="000000"/>
              </a:solidFill>
            </a:endParaRPr>
          </a:p>
        </p:txBody>
      </p:sp>
      <p:sp>
        <p:nvSpPr>
          <p:cNvPr id="38" name="橢圓 56"/>
          <p:cNvSpPr>
            <a:spLocks noChangeArrowheads="1"/>
          </p:cNvSpPr>
          <p:nvPr/>
        </p:nvSpPr>
        <p:spPr bwMode="auto">
          <a:xfrm>
            <a:off x="7589838" y="5811838"/>
            <a:ext cx="719137" cy="720725"/>
          </a:xfrm>
          <a:prstGeom prst="ellipse">
            <a:avLst/>
          </a:prstGeom>
          <a:gradFill rotWithShape="1">
            <a:gsLst>
              <a:gs pos="0">
                <a:srgbClr val="F0F0FF"/>
              </a:gs>
              <a:gs pos="64999">
                <a:srgbClr val="DDDDFF"/>
              </a:gs>
              <a:gs pos="100000">
                <a:srgbClr val="D0D0FF"/>
              </a:gs>
            </a:gsLst>
            <a:lin ang="5400000" scaled="1"/>
          </a:gradFill>
          <a:ln w="9525">
            <a:solidFill>
              <a:srgbClr val="C6C6FB"/>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graphicFrame>
        <p:nvGraphicFramePr>
          <p:cNvPr id="39" name="表格 57"/>
          <p:cNvGraphicFramePr>
            <a:graphicFrameLocks noGrp="1"/>
          </p:cNvGraphicFramePr>
          <p:nvPr/>
        </p:nvGraphicFramePr>
        <p:xfrm>
          <a:off x="1706563" y="1617663"/>
          <a:ext cx="1622424" cy="1371600"/>
        </p:xfrm>
        <a:graphic>
          <a:graphicData uri="http://schemas.openxmlformats.org/drawingml/2006/table">
            <a:tbl>
              <a:tblPr firstRow="1" bandRow="1">
                <a:tableStyleId>{5940675A-B579-460E-94D1-54222C63F5DA}</a:tableStyleId>
              </a:tblPr>
              <a:tblGrid>
                <a:gridCol w="540808">
                  <a:extLst>
                    <a:ext uri="{9D8B030D-6E8A-4147-A177-3AD203B41FA5}">
                      <a16:colId xmlns:a16="http://schemas.microsoft.com/office/drawing/2014/main" val="20000"/>
                    </a:ext>
                  </a:extLst>
                </a:gridCol>
                <a:gridCol w="540808">
                  <a:extLst>
                    <a:ext uri="{9D8B030D-6E8A-4147-A177-3AD203B41FA5}">
                      <a16:colId xmlns:a16="http://schemas.microsoft.com/office/drawing/2014/main" val="20001"/>
                    </a:ext>
                  </a:extLst>
                </a:gridCol>
                <a:gridCol w="540808">
                  <a:extLst>
                    <a:ext uri="{9D8B030D-6E8A-4147-A177-3AD203B41FA5}">
                      <a16:colId xmlns:a16="http://schemas.microsoft.com/office/drawing/2014/main" val="20002"/>
                    </a:ext>
                  </a:extLst>
                </a:gridCol>
              </a:tblGrid>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0"/>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1"/>
                  </a:ext>
                </a:extLst>
              </a:tr>
              <a:tr h="370840">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tc>
                  <a:txBody>
                    <a:bodyPr/>
                    <a:lstStyle/>
                    <a:p>
                      <a:pPr algn="ctr"/>
                      <a:r>
                        <a:rPr lang="en-US" altLang="zh-TW" sz="2400" dirty="0"/>
                        <a:t>1</a:t>
                      </a:r>
                      <a:endParaRPr lang="zh-TW" altLang="en-US" sz="2400" dirty="0"/>
                    </a:p>
                  </a:txBody>
                  <a:tcPr marL="91455" marR="91455">
                    <a:solidFill>
                      <a:schemeClr val="accent2">
                        <a:lumMod val="20000"/>
                        <a:lumOff val="80000"/>
                      </a:schemeClr>
                    </a:solidFill>
                  </a:tcPr>
                </a:tc>
                <a:extLst>
                  <a:ext uri="{0D108BD9-81ED-4DB2-BD59-A6C34878D82A}">
                    <a16:rowId xmlns:a16="http://schemas.microsoft.com/office/drawing/2014/main" val="10002"/>
                  </a:ext>
                </a:extLst>
              </a:tr>
            </a:tbl>
          </a:graphicData>
        </a:graphic>
      </p:graphicFrame>
      <p:sp>
        <p:nvSpPr>
          <p:cNvPr id="40" name="文字方塊 58"/>
          <p:cNvSpPr txBox="1">
            <a:spLocks noChangeArrowheads="1"/>
          </p:cNvSpPr>
          <p:nvPr/>
        </p:nvSpPr>
        <p:spPr bwMode="auto">
          <a:xfrm>
            <a:off x="3328988" y="2071688"/>
            <a:ext cx="144780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Filter 1</a:t>
            </a:r>
            <a:endParaRPr lang="zh-TW" altLang="en-US"/>
          </a:p>
        </p:txBody>
      </p:sp>
      <p:sp>
        <p:nvSpPr>
          <p:cNvPr id="41" name="矩形 2"/>
          <p:cNvSpPr/>
          <p:nvPr/>
        </p:nvSpPr>
        <p:spPr>
          <a:xfrm>
            <a:off x="895350" y="3284538"/>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2" name="矩形 67"/>
          <p:cNvSpPr/>
          <p:nvPr/>
        </p:nvSpPr>
        <p:spPr>
          <a:xfrm>
            <a:off x="2579688" y="3284538"/>
            <a:ext cx="1560512"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3" name="矩形 68"/>
          <p:cNvSpPr/>
          <p:nvPr/>
        </p:nvSpPr>
        <p:spPr>
          <a:xfrm>
            <a:off x="895350" y="4940300"/>
            <a:ext cx="1562100"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4" name="矩形 69"/>
          <p:cNvSpPr/>
          <p:nvPr/>
        </p:nvSpPr>
        <p:spPr>
          <a:xfrm>
            <a:off x="2579688" y="4940300"/>
            <a:ext cx="1560512" cy="1520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5" name="矩形 70"/>
          <p:cNvSpPr/>
          <p:nvPr/>
        </p:nvSpPr>
        <p:spPr>
          <a:xfrm>
            <a:off x="5064125" y="3325813"/>
            <a:ext cx="1562100" cy="151923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6" name="矩形 71"/>
          <p:cNvSpPr/>
          <p:nvPr/>
        </p:nvSpPr>
        <p:spPr>
          <a:xfrm>
            <a:off x="6748463" y="3325813"/>
            <a:ext cx="1560512" cy="1519237"/>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7" name="矩形 72"/>
          <p:cNvSpPr/>
          <p:nvPr/>
        </p:nvSpPr>
        <p:spPr>
          <a:xfrm>
            <a:off x="5064125" y="4981575"/>
            <a:ext cx="1562100"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48" name="矩形 73"/>
          <p:cNvSpPr/>
          <p:nvPr/>
        </p:nvSpPr>
        <p:spPr>
          <a:xfrm>
            <a:off x="6748463" y="4981575"/>
            <a:ext cx="1560512" cy="1519238"/>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13395745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2"/>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nodeType="withGroup">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4"/>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2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7"/>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8"/>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6"/>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42"/>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43"/>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44"/>
                                        </p:tgtEl>
                                        <p:attrNameLst>
                                          <p:attrName>style.visibility</p:attrName>
                                        </p:attrNameLst>
                                      </p:cBhvr>
                                      <p:to>
                                        <p:strVal val="visible"/>
                                      </p:to>
                                    </p:set>
                                  </p:childTnLst>
                                </p:cTn>
                              </p:par>
                            </p:childTnLst>
                          </p:cTn>
                        </p:par>
                      </p:childTnLst>
                    </p:cTn>
                  </p:par>
                  <p:par>
                    <p:cTn id="93" fill="hold" nodeType="clickPar">
                      <p:stCondLst>
                        <p:cond delay="indefinite"/>
                      </p:stCondLst>
                      <p:childTnLst>
                        <p:par>
                          <p:cTn id="94" fill="hold" nodeType="withGroup">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4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46"/>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48"/>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47"/>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xit" presetSubtype="0" fill="hold" grpId="1" nodeType="clickEffect">
                                  <p:stCondLst>
                                    <p:cond delay="0"/>
                                  </p:stCondLst>
                                  <p:childTnLst>
                                    <p:set>
                                      <p:cBhvr>
                                        <p:cTn id="106" dur="1" fill="hold">
                                          <p:stCondLst>
                                            <p:cond delay="0"/>
                                          </p:stCondLst>
                                        </p:cTn>
                                        <p:tgtEl>
                                          <p:spTgt spid="6"/>
                                        </p:tgtEl>
                                        <p:attrNameLst>
                                          <p:attrName>style.visibility</p:attrName>
                                        </p:attrNameLst>
                                      </p:cBhvr>
                                      <p:to>
                                        <p:strVal val="hidden"/>
                                      </p:to>
                                    </p:set>
                                  </p:childTnLst>
                                </p:cTn>
                              </p:par>
                              <p:par>
                                <p:cTn id="107" presetID="1" presetClass="exit" presetSubtype="0" fill="hold" grpId="1" nodeType="withEffect">
                                  <p:stCondLst>
                                    <p:cond delay="0"/>
                                  </p:stCondLst>
                                  <p:childTnLst>
                                    <p:set>
                                      <p:cBhvr>
                                        <p:cTn id="108" dur="1" fill="hold">
                                          <p:stCondLst>
                                            <p:cond delay="0"/>
                                          </p:stCondLst>
                                        </p:cTn>
                                        <p:tgtEl>
                                          <p:spTgt spid="10"/>
                                        </p:tgtEl>
                                        <p:attrNameLst>
                                          <p:attrName>style.visibility</p:attrName>
                                        </p:attrNameLst>
                                      </p:cBhvr>
                                      <p:to>
                                        <p:strVal val="hidden"/>
                                      </p:to>
                                    </p:set>
                                  </p:childTnLst>
                                </p:cTn>
                              </p:par>
                              <p:par>
                                <p:cTn id="109" presetID="1" presetClass="exit" presetSubtype="0" fill="hold" grpId="1" nodeType="withEffect">
                                  <p:stCondLst>
                                    <p:cond delay="0"/>
                                  </p:stCondLst>
                                  <p:childTnLst>
                                    <p:set>
                                      <p:cBhvr>
                                        <p:cTn id="110" dur="1" fill="hold">
                                          <p:stCondLst>
                                            <p:cond delay="0"/>
                                          </p:stCondLst>
                                        </p:cTn>
                                        <p:tgtEl>
                                          <p:spTgt spid="9"/>
                                        </p:tgtEl>
                                        <p:attrNameLst>
                                          <p:attrName>style.visibility</p:attrName>
                                        </p:attrNameLst>
                                      </p:cBhvr>
                                      <p:to>
                                        <p:strVal val="hidden"/>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xit" presetSubtype="0" fill="hold" grpId="1" nodeType="clickEffect">
                                  <p:stCondLst>
                                    <p:cond delay="0"/>
                                  </p:stCondLst>
                                  <p:childTnLst>
                                    <p:set>
                                      <p:cBhvr>
                                        <p:cTn id="114" dur="1" fill="hold">
                                          <p:stCondLst>
                                            <p:cond delay="0"/>
                                          </p:stCondLst>
                                        </p:cTn>
                                        <p:tgtEl>
                                          <p:spTgt spid="7"/>
                                        </p:tgtEl>
                                        <p:attrNameLst>
                                          <p:attrName>style.visibility</p:attrName>
                                        </p:attrNameLst>
                                      </p:cBhvr>
                                      <p:to>
                                        <p:strVal val="hidden"/>
                                      </p:to>
                                    </p:set>
                                  </p:childTnLst>
                                </p:cTn>
                              </p:par>
                              <p:par>
                                <p:cTn id="115" presetID="1" presetClass="exit" presetSubtype="0" fill="hold" grpId="1" nodeType="withEffect">
                                  <p:stCondLst>
                                    <p:cond delay="0"/>
                                  </p:stCondLst>
                                  <p:childTnLst>
                                    <p:set>
                                      <p:cBhvr>
                                        <p:cTn id="116" dur="1" fill="hold">
                                          <p:stCondLst>
                                            <p:cond delay="0"/>
                                          </p:stCondLst>
                                        </p:cTn>
                                        <p:tgtEl>
                                          <p:spTgt spid="8"/>
                                        </p:tgtEl>
                                        <p:attrNameLst>
                                          <p:attrName>style.visibility</p:attrName>
                                        </p:attrNameLst>
                                      </p:cBhvr>
                                      <p:to>
                                        <p:strVal val="hidden"/>
                                      </p:to>
                                    </p:set>
                                  </p:childTnLst>
                                </p:cTn>
                              </p:par>
                              <p:par>
                                <p:cTn id="117" presetID="1" presetClass="exit" presetSubtype="0" fill="hold" grpId="1" nodeType="withEffect">
                                  <p:stCondLst>
                                    <p:cond delay="0"/>
                                  </p:stCondLst>
                                  <p:childTnLst>
                                    <p:set>
                                      <p:cBhvr>
                                        <p:cTn id="118" dur="1" fill="hold">
                                          <p:stCondLst>
                                            <p:cond delay="0"/>
                                          </p:stCondLst>
                                        </p:cTn>
                                        <p:tgtEl>
                                          <p:spTgt spid="12"/>
                                        </p:tgtEl>
                                        <p:attrNameLst>
                                          <p:attrName>style.visibility</p:attrName>
                                        </p:attrNameLst>
                                      </p:cBhvr>
                                      <p:to>
                                        <p:strVal val="hidden"/>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xit" presetSubtype="0" fill="hold" grpId="1" nodeType="clickEffect">
                                  <p:stCondLst>
                                    <p:cond delay="0"/>
                                  </p:stCondLst>
                                  <p:childTnLst>
                                    <p:set>
                                      <p:cBhvr>
                                        <p:cTn id="122" dur="1" fill="hold">
                                          <p:stCondLst>
                                            <p:cond delay="0"/>
                                          </p:stCondLst>
                                        </p:cTn>
                                        <p:tgtEl>
                                          <p:spTgt spid="13"/>
                                        </p:tgtEl>
                                        <p:attrNameLst>
                                          <p:attrName>style.visibility</p:attrName>
                                        </p:attrNameLst>
                                      </p:cBhvr>
                                      <p:to>
                                        <p:strVal val="hidden"/>
                                      </p:to>
                                    </p:set>
                                  </p:childTnLst>
                                </p:cTn>
                              </p:par>
                              <p:par>
                                <p:cTn id="123" presetID="1" presetClass="exit" presetSubtype="0" fill="hold" grpId="1" nodeType="withEffect">
                                  <p:stCondLst>
                                    <p:cond delay="0"/>
                                  </p:stCondLst>
                                  <p:childTnLst>
                                    <p:set>
                                      <p:cBhvr>
                                        <p:cTn id="124" dur="1" fill="hold">
                                          <p:stCondLst>
                                            <p:cond delay="0"/>
                                          </p:stCondLst>
                                        </p:cTn>
                                        <p:tgtEl>
                                          <p:spTgt spid="14"/>
                                        </p:tgtEl>
                                        <p:attrNameLst>
                                          <p:attrName>style.visibility</p:attrName>
                                        </p:attrNameLst>
                                      </p:cBhvr>
                                      <p:to>
                                        <p:strVal val="hidden"/>
                                      </p:to>
                                    </p:set>
                                  </p:childTnLst>
                                </p:cTn>
                              </p:par>
                              <p:par>
                                <p:cTn id="125" presetID="1" presetClass="exit" presetSubtype="0" fill="hold" grpId="1" nodeType="withEffect">
                                  <p:stCondLst>
                                    <p:cond delay="0"/>
                                  </p:stCondLst>
                                  <p:childTnLst>
                                    <p:set>
                                      <p:cBhvr>
                                        <p:cTn id="126" dur="1" fill="hold">
                                          <p:stCondLst>
                                            <p:cond delay="0"/>
                                          </p:stCondLst>
                                        </p:cTn>
                                        <p:tgtEl>
                                          <p:spTgt spid="18"/>
                                        </p:tgtEl>
                                        <p:attrNameLst>
                                          <p:attrName>style.visibility</p:attrName>
                                        </p:attrNameLst>
                                      </p:cBhvr>
                                      <p:to>
                                        <p:strVal val="hidden"/>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xit" presetSubtype="0" fill="hold" grpId="1" nodeType="clickEffect">
                                  <p:stCondLst>
                                    <p:cond delay="0"/>
                                  </p:stCondLst>
                                  <p:childTnLst>
                                    <p:set>
                                      <p:cBhvr>
                                        <p:cTn id="130" dur="1" fill="hold">
                                          <p:stCondLst>
                                            <p:cond delay="0"/>
                                          </p:stCondLst>
                                        </p:cTn>
                                        <p:tgtEl>
                                          <p:spTgt spid="15"/>
                                        </p:tgtEl>
                                        <p:attrNameLst>
                                          <p:attrName>style.visibility</p:attrName>
                                        </p:attrNameLst>
                                      </p:cBhvr>
                                      <p:to>
                                        <p:strVal val="hidden"/>
                                      </p:to>
                                    </p:set>
                                  </p:childTnLst>
                                </p:cTn>
                              </p:par>
                              <p:par>
                                <p:cTn id="131" presetID="1" presetClass="exit" presetSubtype="0" fill="hold" grpId="1" nodeType="withEffect">
                                  <p:stCondLst>
                                    <p:cond delay="0"/>
                                  </p:stCondLst>
                                  <p:childTnLst>
                                    <p:set>
                                      <p:cBhvr>
                                        <p:cTn id="132" dur="1" fill="hold">
                                          <p:stCondLst>
                                            <p:cond delay="0"/>
                                          </p:stCondLst>
                                        </p:cTn>
                                        <p:tgtEl>
                                          <p:spTgt spid="20"/>
                                        </p:tgtEl>
                                        <p:attrNameLst>
                                          <p:attrName>style.visibility</p:attrName>
                                        </p:attrNameLst>
                                      </p:cBhvr>
                                      <p:to>
                                        <p:strVal val="hidden"/>
                                      </p:to>
                                    </p:set>
                                  </p:childTnLst>
                                </p:cTn>
                              </p:par>
                              <p:par>
                                <p:cTn id="133" presetID="1" presetClass="exit" presetSubtype="0" fill="hold" grpId="1" nodeType="withEffect">
                                  <p:stCondLst>
                                    <p:cond delay="0"/>
                                  </p:stCondLst>
                                  <p:childTnLst>
                                    <p:set>
                                      <p:cBhvr>
                                        <p:cTn id="134" dur="1" fill="hold">
                                          <p:stCondLst>
                                            <p:cond delay="0"/>
                                          </p:stCondLst>
                                        </p:cTn>
                                        <p:tgtEl>
                                          <p:spTgt spid="19"/>
                                        </p:tgtEl>
                                        <p:attrNameLst>
                                          <p:attrName>style.visibility</p:attrName>
                                        </p:attrNameLst>
                                      </p:cBhvr>
                                      <p:to>
                                        <p:strVal val="hidden"/>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xit" presetSubtype="0" fill="hold" grpId="1" nodeType="clickEffect">
                                  <p:stCondLst>
                                    <p:cond delay="0"/>
                                  </p:stCondLst>
                                  <p:childTnLst>
                                    <p:set>
                                      <p:cBhvr>
                                        <p:cTn id="138" dur="1" fill="hold">
                                          <p:stCondLst>
                                            <p:cond delay="0"/>
                                          </p:stCondLst>
                                        </p:cTn>
                                        <p:tgtEl>
                                          <p:spTgt spid="23"/>
                                        </p:tgtEl>
                                        <p:attrNameLst>
                                          <p:attrName>style.visibility</p:attrName>
                                        </p:attrNameLst>
                                      </p:cBhvr>
                                      <p:to>
                                        <p:strVal val="hidden"/>
                                      </p:to>
                                    </p:set>
                                  </p:childTnLst>
                                </p:cTn>
                              </p:par>
                              <p:par>
                                <p:cTn id="139" presetID="1" presetClass="exit" presetSubtype="0" fill="hold" grpId="1" nodeType="withEffect">
                                  <p:stCondLst>
                                    <p:cond delay="0"/>
                                  </p:stCondLst>
                                  <p:childTnLst>
                                    <p:set>
                                      <p:cBhvr>
                                        <p:cTn id="140" dur="1" fill="hold">
                                          <p:stCondLst>
                                            <p:cond delay="0"/>
                                          </p:stCondLst>
                                        </p:cTn>
                                        <p:tgtEl>
                                          <p:spTgt spid="24"/>
                                        </p:tgtEl>
                                        <p:attrNameLst>
                                          <p:attrName>style.visibility</p:attrName>
                                        </p:attrNameLst>
                                      </p:cBhvr>
                                      <p:to>
                                        <p:strVal val="hidden"/>
                                      </p:to>
                                    </p:set>
                                  </p:childTnLst>
                                </p:cTn>
                              </p:par>
                              <p:par>
                                <p:cTn id="141" presetID="1" presetClass="exit" presetSubtype="0" fill="hold" grpId="1" nodeType="withEffect">
                                  <p:stCondLst>
                                    <p:cond delay="0"/>
                                  </p:stCondLst>
                                  <p:childTnLst>
                                    <p:set>
                                      <p:cBhvr>
                                        <p:cTn id="142" dur="1" fill="hold">
                                          <p:stCondLst>
                                            <p:cond delay="0"/>
                                          </p:stCondLst>
                                        </p:cTn>
                                        <p:tgtEl>
                                          <p:spTgt spid="27"/>
                                        </p:tgtEl>
                                        <p:attrNameLst>
                                          <p:attrName>style.visibility</p:attrName>
                                        </p:attrNameLst>
                                      </p:cBhvr>
                                      <p:to>
                                        <p:strVal val="hidden"/>
                                      </p:to>
                                    </p:set>
                                  </p:childTnLst>
                                </p:cTn>
                              </p:par>
                            </p:childTnLst>
                          </p:cTn>
                        </p:par>
                      </p:childTnLst>
                    </p:cTn>
                  </p:par>
                  <p:par>
                    <p:cTn id="143" fill="hold" nodeType="clickPar">
                      <p:stCondLst>
                        <p:cond delay="indefinite"/>
                      </p:stCondLst>
                      <p:childTnLst>
                        <p:par>
                          <p:cTn id="144" fill="hold" nodeType="withGroup">
                            <p:stCondLst>
                              <p:cond delay="0"/>
                            </p:stCondLst>
                            <p:childTnLst>
                              <p:par>
                                <p:cTn id="145" presetID="1" presetClass="exit" presetSubtype="0" fill="hold" grpId="1" nodeType="clickEffect">
                                  <p:stCondLst>
                                    <p:cond delay="0"/>
                                  </p:stCondLst>
                                  <p:childTnLst>
                                    <p:set>
                                      <p:cBhvr>
                                        <p:cTn id="146" dur="1" fill="hold">
                                          <p:stCondLst>
                                            <p:cond delay="0"/>
                                          </p:stCondLst>
                                        </p:cTn>
                                        <p:tgtEl>
                                          <p:spTgt spid="25"/>
                                        </p:tgtEl>
                                        <p:attrNameLst>
                                          <p:attrName>style.visibility</p:attrName>
                                        </p:attrNameLst>
                                      </p:cBhvr>
                                      <p:to>
                                        <p:strVal val="hidden"/>
                                      </p:to>
                                    </p:set>
                                  </p:childTnLst>
                                </p:cTn>
                              </p:par>
                              <p:par>
                                <p:cTn id="147" presetID="1" presetClass="exit" presetSubtype="0" fill="hold" grpId="1" nodeType="withEffect">
                                  <p:stCondLst>
                                    <p:cond delay="0"/>
                                  </p:stCondLst>
                                  <p:childTnLst>
                                    <p:set>
                                      <p:cBhvr>
                                        <p:cTn id="148" dur="1" fill="hold">
                                          <p:stCondLst>
                                            <p:cond delay="0"/>
                                          </p:stCondLst>
                                        </p:cTn>
                                        <p:tgtEl>
                                          <p:spTgt spid="26"/>
                                        </p:tgtEl>
                                        <p:attrNameLst>
                                          <p:attrName>style.visibility</p:attrName>
                                        </p:attrNameLst>
                                      </p:cBhvr>
                                      <p:to>
                                        <p:strVal val="hidden"/>
                                      </p:to>
                                    </p:set>
                                  </p:childTnLst>
                                </p:cTn>
                              </p:par>
                              <p:par>
                                <p:cTn id="149" presetID="1" presetClass="exit" presetSubtype="0" fill="hold" grpId="1" nodeType="withEffect">
                                  <p:stCondLst>
                                    <p:cond delay="0"/>
                                  </p:stCondLst>
                                  <p:childTnLst>
                                    <p:set>
                                      <p:cBhvr>
                                        <p:cTn id="150" dur="1" fill="hold">
                                          <p:stCondLst>
                                            <p:cond delay="0"/>
                                          </p:stCondLst>
                                        </p:cTn>
                                        <p:tgtEl>
                                          <p:spTgt spid="29"/>
                                        </p:tgtEl>
                                        <p:attrNameLst>
                                          <p:attrName>style.visibility</p:attrName>
                                        </p:attrNameLst>
                                      </p:cBhvr>
                                      <p:to>
                                        <p:strVal val="hidden"/>
                                      </p:to>
                                    </p:set>
                                  </p:childTnLst>
                                </p:cTn>
                              </p:par>
                            </p:childTnLst>
                          </p:cTn>
                        </p:par>
                      </p:childTnLst>
                    </p:cTn>
                  </p:par>
                  <p:par>
                    <p:cTn id="151" fill="hold" nodeType="clickPar">
                      <p:stCondLst>
                        <p:cond delay="indefinite"/>
                      </p:stCondLst>
                      <p:childTnLst>
                        <p:par>
                          <p:cTn id="152" fill="hold" nodeType="withGroup">
                            <p:stCondLst>
                              <p:cond delay="0"/>
                            </p:stCondLst>
                            <p:childTnLst>
                              <p:par>
                                <p:cTn id="153" presetID="1" presetClass="exit" presetSubtype="0" fill="hold" grpId="1" nodeType="clickEffect">
                                  <p:stCondLst>
                                    <p:cond delay="0"/>
                                  </p:stCondLst>
                                  <p:childTnLst>
                                    <p:set>
                                      <p:cBhvr>
                                        <p:cTn id="154" dur="1" fill="hold">
                                          <p:stCondLst>
                                            <p:cond delay="0"/>
                                          </p:stCondLst>
                                        </p:cTn>
                                        <p:tgtEl>
                                          <p:spTgt spid="31"/>
                                        </p:tgtEl>
                                        <p:attrNameLst>
                                          <p:attrName>style.visibility</p:attrName>
                                        </p:attrNameLst>
                                      </p:cBhvr>
                                      <p:to>
                                        <p:strVal val="hidden"/>
                                      </p:to>
                                    </p:set>
                                  </p:childTnLst>
                                </p:cTn>
                              </p:par>
                              <p:par>
                                <p:cTn id="155" presetID="1" presetClass="exit" presetSubtype="0" fill="hold" grpId="1" nodeType="withEffect">
                                  <p:stCondLst>
                                    <p:cond delay="0"/>
                                  </p:stCondLst>
                                  <p:childTnLst>
                                    <p:set>
                                      <p:cBhvr>
                                        <p:cTn id="156" dur="1" fill="hold">
                                          <p:stCondLst>
                                            <p:cond delay="0"/>
                                          </p:stCondLst>
                                        </p:cTn>
                                        <p:tgtEl>
                                          <p:spTgt spid="32"/>
                                        </p:tgtEl>
                                        <p:attrNameLst>
                                          <p:attrName>style.visibility</p:attrName>
                                        </p:attrNameLst>
                                      </p:cBhvr>
                                      <p:to>
                                        <p:strVal val="hidden"/>
                                      </p:to>
                                    </p:set>
                                  </p:childTnLst>
                                </p:cTn>
                              </p:par>
                              <p:par>
                                <p:cTn id="157" presetID="1" presetClass="exit" presetSubtype="0" fill="hold" grpId="1" nodeType="withEffect">
                                  <p:stCondLst>
                                    <p:cond delay="0"/>
                                  </p:stCondLst>
                                  <p:childTnLst>
                                    <p:set>
                                      <p:cBhvr>
                                        <p:cTn id="158" dur="1" fill="hold">
                                          <p:stCondLst>
                                            <p:cond delay="0"/>
                                          </p:stCondLst>
                                        </p:cTn>
                                        <p:tgtEl>
                                          <p:spTgt spid="35"/>
                                        </p:tgtEl>
                                        <p:attrNameLst>
                                          <p:attrName>style.visibility</p:attrName>
                                        </p:attrNameLst>
                                      </p:cBhvr>
                                      <p:to>
                                        <p:strVal val="hidden"/>
                                      </p:to>
                                    </p:set>
                                  </p:childTnLst>
                                </p:cTn>
                              </p:par>
                            </p:childTnLst>
                          </p:cTn>
                        </p:par>
                      </p:childTnLst>
                    </p:cTn>
                  </p:par>
                  <p:par>
                    <p:cTn id="159" fill="hold" nodeType="clickPar">
                      <p:stCondLst>
                        <p:cond delay="indefinite"/>
                      </p:stCondLst>
                      <p:childTnLst>
                        <p:par>
                          <p:cTn id="160" fill="hold" nodeType="withGroup">
                            <p:stCondLst>
                              <p:cond delay="0"/>
                            </p:stCondLst>
                            <p:childTnLst>
                              <p:par>
                                <p:cTn id="161" presetID="1" presetClass="exit" presetSubtype="0" fill="hold" grpId="1" nodeType="clickEffect">
                                  <p:stCondLst>
                                    <p:cond delay="0"/>
                                  </p:stCondLst>
                                  <p:childTnLst>
                                    <p:set>
                                      <p:cBhvr>
                                        <p:cTn id="162" dur="1" fill="hold">
                                          <p:stCondLst>
                                            <p:cond delay="0"/>
                                          </p:stCondLst>
                                        </p:cTn>
                                        <p:tgtEl>
                                          <p:spTgt spid="33"/>
                                        </p:tgtEl>
                                        <p:attrNameLst>
                                          <p:attrName>style.visibility</p:attrName>
                                        </p:attrNameLst>
                                      </p:cBhvr>
                                      <p:to>
                                        <p:strVal val="hidden"/>
                                      </p:to>
                                    </p:set>
                                  </p:childTnLst>
                                </p:cTn>
                              </p:par>
                              <p:par>
                                <p:cTn id="163" presetID="1" presetClass="exit" presetSubtype="0" fill="hold" grpId="1" nodeType="withEffect">
                                  <p:stCondLst>
                                    <p:cond delay="0"/>
                                  </p:stCondLst>
                                  <p:childTnLst>
                                    <p:set>
                                      <p:cBhvr>
                                        <p:cTn id="164" dur="1" fill="hold">
                                          <p:stCondLst>
                                            <p:cond delay="0"/>
                                          </p:stCondLst>
                                        </p:cTn>
                                        <p:tgtEl>
                                          <p:spTgt spid="34"/>
                                        </p:tgtEl>
                                        <p:attrNameLst>
                                          <p:attrName>style.visibility</p:attrName>
                                        </p:attrNameLst>
                                      </p:cBhvr>
                                      <p:to>
                                        <p:strVal val="hidden"/>
                                      </p:to>
                                    </p:set>
                                  </p:childTnLst>
                                </p:cTn>
                              </p:par>
                              <p:par>
                                <p:cTn id="165" presetID="1" presetClass="exit" presetSubtype="0" fill="hold" grpId="1" nodeType="withEffect">
                                  <p:stCondLst>
                                    <p:cond delay="0"/>
                                  </p:stCondLst>
                                  <p:childTnLst>
                                    <p:set>
                                      <p:cBhvr>
                                        <p:cTn id="166" dur="1" fill="hold">
                                          <p:stCondLst>
                                            <p:cond delay="0"/>
                                          </p:stCondLst>
                                        </p:cTn>
                                        <p:tgtEl>
                                          <p:spTgt spid="3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6" grpId="1" animBg="1"/>
      <p:bldP spid="7" grpId="0" animBg="1"/>
      <p:bldP spid="7" grpId="1" animBg="1"/>
      <p:bldP spid="8" grpId="0" animBg="1"/>
      <p:bldP spid="8" grpId="1" animBg="1"/>
      <p:bldP spid="9" grpId="0" animBg="1"/>
      <p:bldP spid="9" grpId="1" animBg="1"/>
      <p:bldP spid="10" grpId="0" animBg="1"/>
      <p:bldP spid="10" grpId="1" animBg="1"/>
      <p:bldP spid="11" grpId="0" animBg="1"/>
      <p:bldP spid="12" grpId="0" animBg="1"/>
      <p:bldP spid="12" grpId="1" animBg="1"/>
      <p:bldP spid="13" grpId="0" animBg="1"/>
      <p:bldP spid="13" grpId="1" animBg="1"/>
      <p:bldP spid="14" grpId="0" animBg="1"/>
      <p:bldP spid="14" grpId="1" animBg="1"/>
      <p:bldP spid="15" grpId="0" animBg="1"/>
      <p:bldP spid="15" grpId="1" animBg="1"/>
      <p:bldP spid="16" grpId="0" animBg="1"/>
      <p:bldP spid="17" grpId="0" animBg="1"/>
      <p:bldP spid="18" grpId="0" animBg="1"/>
      <p:bldP spid="18" grpId="1" animBg="1"/>
      <p:bldP spid="19" grpId="0" animBg="1"/>
      <p:bldP spid="19" grpId="1" animBg="1"/>
      <p:bldP spid="20" grpId="0" animBg="1"/>
      <p:bldP spid="20" grpId="1" animBg="1"/>
      <p:bldP spid="22" grpId="0"/>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9" grpId="0" animBg="1"/>
      <p:bldP spid="29" grpId="1" animBg="1"/>
      <p:bldP spid="30" grpId="0"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7" grpId="0" animBg="1"/>
      <p:bldP spid="37" grpId="1" animBg="1"/>
      <p:bldP spid="38" grpId="0" animBg="1"/>
      <p:bldP spid="40" grpId="0"/>
      <p:bldP spid="41" grpId="0" animBg="1"/>
      <p:bldP spid="42" grpId="0" animBg="1"/>
      <p:bldP spid="43" grpId="0" animBg="1"/>
      <p:bldP spid="44" grpId="0" animBg="1"/>
      <p:bldP spid="45" grpId="0" animBg="1"/>
      <p:bldP spid="46" grpId="0" animBg="1"/>
      <p:bldP spid="47" grpId="0" animBg="1"/>
      <p:bldP spid="4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99A98AD-25FB-1527-0325-E788916A81C7}"/>
              </a:ext>
            </a:extLst>
          </p:cNvPr>
          <p:cNvSpPr txBox="1"/>
          <p:nvPr/>
        </p:nvSpPr>
        <p:spPr>
          <a:xfrm>
            <a:off x="1658983" y="2488475"/>
            <a:ext cx="5826034" cy="646331"/>
          </a:xfrm>
          <a:prstGeom prst="rect">
            <a:avLst/>
          </a:prstGeom>
          <a:noFill/>
        </p:spPr>
        <p:txBody>
          <a:bodyPr wrap="square" rtlCol="0">
            <a:spAutoFit/>
          </a:bodyPr>
          <a:lstStyle/>
          <a:p>
            <a:r>
              <a:rPr lang="en-US" sz="3600" dirty="0"/>
              <a:t>Convolutional Neural Network</a:t>
            </a:r>
          </a:p>
        </p:txBody>
      </p:sp>
    </p:spTree>
    <p:extLst>
      <p:ext uri="{BB962C8B-B14F-4D97-AF65-F5344CB8AC3E}">
        <p14:creationId xmlns:p14="http://schemas.microsoft.com/office/powerpoint/2010/main" val="318834263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標題 1"/>
          <p:cNvSpPr>
            <a:spLocks noGrp="1"/>
          </p:cNvSpPr>
          <p:nvPr>
            <p:ph type="title"/>
          </p:nvPr>
        </p:nvSpPr>
        <p:spPr>
          <a:xfrm>
            <a:off x="628650" y="365125"/>
            <a:ext cx="7886700" cy="1325563"/>
          </a:xfrm>
        </p:spPr>
        <p:txBody>
          <a:bodyPr/>
          <a:lstStyle/>
          <a:p>
            <a:r>
              <a:rPr lang="en-US" altLang="zh-TW" dirty="0">
                <a:ea typeface="ＭＳ Ｐゴシック" panose="020B0600070205080204" pitchFamily="34" charset="-128"/>
              </a:rPr>
              <a:t>Why Pooling</a:t>
            </a:r>
            <a:endParaRPr lang="zh-TW" altLang="en-US" dirty="0">
              <a:ea typeface="ＭＳ Ｐゴシック" panose="020B0600070205080204" pitchFamily="34" charset="-128"/>
            </a:endParaRPr>
          </a:p>
        </p:txBody>
      </p:sp>
      <p:sp>
        <p:nvSpPr>
          <p:cNvPr id="29698" name="內容版面配置區 2"/>
          <p:cNvSpPr>
            <a:spLocks noGrp="1"/>
          </p:cNvSpPr>
          <p:nvPr>
            <p:ph idx="1"/>
          </p:nvPr>
        </p:nvSpPr>
        <p:spPr>
          <a:xfrm>
            <a:off x="628650" y="1825625"/>
            <a:ext cx="7886700" cy="4351338"/>
          </a:xfrm>
        </p:spPr>
        <p:txBody>
          <a:bodyPr/>
          <a:lstStyle/>
          <a:p>
            <a:r>
              <a:rPr lang="en-US" altLang="zh-TW" sz="2800" dirty="0">
                <a:ea typeface="ＭＳ Ｐゴシック" panose="020B0600070205080204" pitchFamily="34" charset="-128"/>
              </a:rPr>
              <a:t>Subsampling pixels will not change the object</a:t>
            </a:r>
            <a:endParaRPr lang="zh-TW" altLang="en-US" sz="2800" dirty="0">
              <a:ea typeface="ＭＳ Ｐゴシック" panose="020B0600070205080204" pitchFamily="34" charset="-128"/>
            </a:endParaRPr>
          </a:p>
        </p:txBody>
      </p:sp>
      <p:pic>
        <p:nvPicPr>
          <p:cNvPr id="6" name="Picture 2" descr="http://insider.si.edu/wordpress/wp-content/uploads/2016/04/Mountain_Bluebi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037" y="2796381"/>
            <a:ext cx="3335338" cy="226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descr="http://insider.si.edu/wordpress/wp-content/uploads/2016/04/Mountain_Bluebir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1600" y="3305969"/>
            <a:ext cx="1757362"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向右箭號 3"/>
          <p:cNvSpPr/>
          <p:nvPr/>
        </p:nvSpPr>
        <p:spPr>
          <a:xfrm>
            <a:off x="4376737" y="3499644"/>
            <a:ext cx="1860550" cy="80327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9" name="文字方塊 5"/>
          <p:cNvSpPr txBox="1">
            <a:spLocks noChangeArrowheads="1"/>
          </p:cNvSpPr>
          <p:nvPr/>
        </p:nvSpPr>
        <p:spPr bwMode="auto">
          <a:xfrm>
            <a:off x="4270375" y="4296569"/>
            <a:ext cx="20764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solidFill>
                  <a:srgbClr val="FF0000"/>
                </a:solidFill>
              </a:rPr>
              <a:t>Subsampling</a:t>
            </a:r>
            <a:endParaRPr lang="zh-TW" altLang="en-US">
              <a:solidFill>
                <a:srgbClr val="FF0000"/>
              </a:solidFill>
            </a:endParaRPr>
          </a:p>
        </p:txBody>
      </p:sp>
      <p:sp>
        <p:nvSpPr>
          <p:cNvPr id="10" name="文字方塊 6"/>
          <p:cNvSpPr txBox="1">
            <a:spLocks noChangeArrowheads="1"/>
          </p:cNvSpPr>
          <p:nvPr/>
        </p:nvSpPr>
        <p:spPr bwMode="auto">
          <a:xfrm>
            <a:off x="1855787" y="2280444"/>
            <a:ext cx="1495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a:t>bird</a:t>
            </a:r>
            <a:endParaRPr lang="zh-TW" altLang="en-US" sz="2800"/>
          </a:p>
        </p:txBody>
      </p:sp>
      <p:sp>
        <p:nvSpPr>
          <p:cNvPr id="11" name="文字方塊 8"/>
          <p:cNvSpPr txBox="1">
            <a:spLocks noChangeArrowheads="1"/>
          </p:cNvSpPr>
          <p:nvPr/>
        </p:nvSpPr>
        <p:spPr bwMode="auto">
          <a:xfrm>
            <a:off x="6583362" y="2772569"/>
            <a:ext cx="14938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a:t>bird</a:t>
            </a:r>
            <a:endParaRPr lang="zh-TW" altLang="en-US" sz="2800"/>
          </a:p>
        </p:txBody>
      </p:sp>
      <p:sp>
        <p:nvSpPr>
          <p:cNvPr id="12" name="文字方塊 7"/>
          <p:cNvSpPr txBox="1">
            <a:spLocks noChangeArrowheads="1"/>
          </p:cNvSpPr>
          <p:nvPr/>
        </p:nvSpPr>
        <p:spPr bwMode="auto">
          <a:xfrm>
            <a:off x="836107" y="5168084"/>
            <a:ext cx="729773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t>We can subsample the pixels to make image smaller</a:t>
            </a:r>
            <a:endParaRPr lang="zh-TW" altLang="en-US" dirty="0"/>
          </a:p>
        </p:txBody>
      </p:sp>
      <p:sp>
        <p:nvSpPr>
          <p:cNvPr id="13" name="文字方塊 12"/>
          <p:cNvSpPr txBox="1">
            <a:spLocks noChangeArrowheads="1"/>
          </p:cNvSpPr>
          <p:nvPr/>
        </p:nvSpPr>
        <p:spPr bwMode="auto">
          <a:xfrm>
            <a:off x="1876425" y="5855810"/>
            <a:ext cx="726757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t>fewer parameters to characterize the image</a:t>
            </a:r>
            <a:endParaRPr lang="zh-TW" altLang="en-US" dirty="0"/>
          </a:p>
        </p:txBody>
      </p:sp>
      <p:sp>
        <p:nvSpPr>
          <p:cNvPr id="14" name="向右箭號 11"/>
          <p:cNvSpPr/>
          <p:nvPr/>
        </p:nvSpPr>
        <p:spPr>
          <a:xfrm>
            <a:off x="848807" y="5866584"/>
            <a:ext cx="920750" cy="48260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381402553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P spid="11" grpId="0"/>
      <p:bldP spid="12" grpId="0"/>
      <p:bldP spid="13" grpId="0"/>
      <p:bldP spid="1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Max Pooling</a:t>
            </a:r>
            <a:endParaRPr lang="zh-TW" altLang="en-US">
              <a:ea typeface="ＭＳ Ｐゴシック" panose="020B0600070205080204" pitchFamily="34" charset="-128"/>
            </a:endParaRPr>
          </a:p>
        </p:txBody>
      </p:sp>
      <p:graphicFrame>
        <p:nvGraphicFramePr>
          <p:cNvPr id="5" name="內容版面配置區 3"/>
          <p:cNvGraphicFramePr>
            <a:graphicFrameLocks/>
          </p:cNvGraphicFramePr>
          <p:nvPr/>
        </p:nvGraphicFramePr>
        <p:xfrm>
          <a:off x="338138" y="2503488"/>
          <a:ext cx="2874960" cy="2743200"/>
        </p:xfrm>
        <a:graphic>
          <a:graphicData uri="http://schemas.openxmlformats.org/drawingml/2006/table">
            <a:tbl>
              <a:tblPr firstRow="1" bandRow="1">
                <a:tableStyleId>{5940675A-B579-460E-94D1-54222C63F5DA}</a:tableStyleId>
              </a:tblPr>
              <a:tblGrid>
                <a:gridCol w="479160">
                  <a:extLst>
                    <a:ext uri="{9D8B030D-6E8A-4147-A177-3AD203B41FA5}">
                      <a16:colId xmlns:a16="http://schemas.microsoft.com/office/drawing/2014/main" val="20000"/>
                    </a:ext>
                  </a:extLst>
                </a:gridCol>
                <a:gridCol w="479160">
                  <a:extLst>
                    <a:ext uri="{9D8B030D-6E8A-4147-A177-3AD203B41FA5}">
                      <a16:colId xmlns:a16="http://schemas.microsoft.com/office/drawing/2014/main" val="20001"/>
                    </a:ext>
                  </a:extLst>
                </a:gridCol>
                <a:gridCol w="479160">
                  <a:extLst>
                    <a:ext uri="{9D8B030D-6E8A-4147-A177-3AD203B41FA5}">
                      <a16:colId xmlns:a16="http://schemas.microsoft.com/office/drawing/2014/main" val="20002"/>
                    </a:ext>
                  </a:extLst>
                </a:gridCol>
                <a:gridCol w="479160">
                  <a:extLst>
                    <a:ext uri="{9D8B030D-6E8A-4147-A177-3AD203B41FA5}">
                      <a16:colId xmlns:a16="http://schemas.microsoft.com/office/drawing/2014/main" val="20003"/>
                    </a:ext>
                  </a:extLst>
                </a:gridCol>
                <a:gridCol w="479160">
                  <a:extLst>
                    <a:ext uri="{9D8B030D-6E8A-4147-A177-3AD203B41FA5}">
                      <a16:colId xmlns:a16="http://schemas.microsoft.com/office/drawing/2014/main" val="20004"/>
                    </a:ext>
                  </a:extLst>
                </a:gridCol>
                <a:gridCol w="479160">
                  <a:extLst>
                    <a:ext uri="{9D8B030D-6E8A-4147-A177-3AD203B41FA5}">
                      <a16:colId xmlns:a16="http://schemas.microsoft.com/office/drawing/2014/main" val="20005"/>
                    </a:ext>
                  </a:extLst>
                </a:gridCol>
              </a:tblGrid>
              <a:tr h="370840">
                <a:tc>
                  <a:txBody>
                    <a:bodyPr/>
                    <a:lstStyle/>
                    <a:p>
                      <a:pPr algn="ctr"/>
                      <a:r>
                        <a:rPr lang="en-US" altLang="zh-TW" sz="2400" dirty="0">
                          <a:solidFill>
                            <a:srgbClr val="0000FF"/>
                          </a:solidFill>
                        </a:rPr>
                        <a:t>1</a:t>
                      </a: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extLst>
                  <a:ext uri="{0D108BD9-81ED-4DB2-BD59-A6C34878D82A}">
                    <a16:rowId xmlns:a16="http://schemas.microsoft.com/office/drawing/2014/main" val="10000"/>
                  </a:ext>
                </a:extLst>
              </a:tr>
              <a:tr h="370840">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extLst>
                  <a:ext uri="{0D108BD9-81ED-4DB2-BD59-A6C34878D82A}">
                    <a16:rowId xmlns:a16="http://schemas.microsoft.com/office/drawing/2014/main" val="10001"/>
                  </a:ext>
                </a:extLst>
              </a:tr>
              <a:tr h="370840">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extLst>
                  <a:ext uri="{0D108BD9-81ED-4DB2-BD59-A6C34878D82A}">
                    <a16:rowId xmlns:a16="http://schemas.microsoft.com/office/drawing/2014/main" val="10002"/>
                  </a:ext>
                </a:extLst>
              </a:tr>
              <a:tr h="370840">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extLst>
                  <a:ext uri="{0D108BD9-81ED-4DB2-BD59-A6C34878D82A}">
                    <a16:rowId xmlns:a16="http://schemas.microsoft.com/office/drawing/2014/main" val="10003"/>
                  </a:ext>
                </a:extLst>
              </a:tr>
              <a:tr h="370840">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extLst>
                  <a:ext uri="{0D108BD9-81ED-4DB2-BD59-A6C34878D82A}">
                    <a16:rowId xmlns:a16="http://schemas.microsoft.com/office/drawing/2014/main" val="10004"/>
                  </a:ext>
                </a:extLst>
              </a:tr>
              <a:tr h="370840">
                <a:tc>
                  <a:txBody>
                    <a:bodyPr/>
                    <a:lstStyle/>
                    <a:p>
                      <a:pPr algn="ctr"/>
                      <a:r>
                        <a:rPr lang="en-US" altLang="zh-TW" sz="2400" dirty="0"/>
                        <a:t>0</a:t>
                      </a:r>
                      <a:endParaRPr lang="zh-TW" altLang="en-US" sz="2400" dirty="0"/>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tc>
                  <a:txBody>
                    <a:bodyPr/>
                    <a:lstStyle/>
                    <a:p>
                      <a:pPr algn="ctr"/>
                      <a:r>
                        <a:rPr lang="en-US" altLang="zh-TW" sz="2400" dirty="0">
                          <a:solidFill>
                            <a:srgbClr val="0000FF"/>
                          </a:solidFill>
                        </a:rPr>
                        <a:t>1</a:t>
                      </a:r>
                      <a:endParaRPr lang="zh-TW" altLang="en-US" sz="2400" dirty="0">
                        <a:solidFill>
                          <a:srgbClr val="0000FF"/>
                        </a:solidFill>
                      </a:endParaRPr>
                    </a:p>
                  </a:txBody>
                  <a:tcPr marL="91472" marR="91472"/>
                </a:tc>
                <a:tc>
                  <a:txBody>
                    <a:bodyPr/>
                    <a:lstStyle/>
                    <a:p>
                      <a:pPr algn="ctr"/>
                      <a:r>
                        <a:rPr lang="en-US" altLang="zh-TW" sz="2400" dirty="0"/>
                        <a:t>0</a:t>
                      </a:r>
                      <a:endParaRPr lang="zh-TW" altLang="en-US" sz="2400" dirty="0"/>
                    </a:p>
                  </a:txBody>
                  <a:tcPr marL="91472" marR="91472"/>
                </a:tc>
                <a:extLst>
                  <a:ext uri="{0D108BD9-81ED-4DB2-BD59-A6C34878D82A}">
                    <a16:rowId xmlns:a16="http://schemas.microsoft.com/office/drawing/2014/main" val="10005"/>
                  </a:ext>
                </a:extLst>
              </a:tr>
            </a:tbl>
          </a:graphicData>
        </a:graphic>
      </p:graphicFrame>
      <p:sp>
        <p:nvSpPr>
          <p:cNvPr id="31797" name="文字方塊 4"/>
          <p:cNvSpPr txBox="1">
            <a:spLocks noChangeArrowheads="1"/>
          </p:cNvSpPr>
          <p:nvPr/>
        </p:nvSpPr>
        <p:spPr bwMode="auto">
          <a:xfrm>
            <a:off x="601663" y="5492750"/>
            <a:ext cx="2347912"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6 x 6 image</a:t>
            </a:r>
            <a:endParaRPr lang="zh-TW" altLang="en-US"/>
          </a:p>
        </p:txBody>
      </p:sp>
      <p:sp>
        <p:nvSpPr>
          <p:cNvPr id="7" name="橢圓 5"/>
          <p:cNvSpPr>
            <a:spLocks noChangeArrowheads="1"/>
          </p:cNvSpPr>
          <p:nvPr/>
        </p:nvSpPr>
        <p:spPr bwMode="auto">
          <a:xfrm>
            <a:off x="6599238" y="308610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8" name="橢圓 6"/>
          <p:cNvSpPr>
            <a:spLocks noChangeArrowheads="1"/>
          </p:cNvSpPr>
          <p:nvPr/>
        </p:nvSpPr>
        <p:spPr bwMode="auto">
          <a:xfrm>
            <a:off x="7570788" y="3086100"/>
            <a:ext cx="719137" cy="720725"/>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9" name="橢圓 7"/>
          <p:cNvSpPr>
            <a:spLocks noChangeArrowheads="1"/>
          </p:cNvSpPr>
          <p:nvPr/>
        </p:nvSpPr>
        <p:spPr bwMode="auto">
          <a:xfrm>
            <a:off x="7570788" y="4195763"/>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0" name="橢圓 8"/>
          <p:cNvSpPr>
            <a:spLocks noChangeArrowheads="1"/>
          </p:cNvSpPr>
          <p:nvPr/>
        </p:nvSpPr>
        <p:spPr bwMode="auto">
          <a:xfrm>
            <a:off x="6599238" y="4195763"/>
            <a:ext cx="719137" cy="719137"/>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1" name="橢圓 9"/>
          <p:cNvSpPr>
            <a:spLocks noChangeArrowheads="1"/>
          </p:cNvSpPr>
          <p:nvPr/>
        </p:nvSpPr>
        <p:spPr bwMode="auto">
          <a:xfrm>
            <a:off x="6788150" y="3303588"/>
            <a:ext cx="720725" cy="720725"/>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2" name="橢圓 10"/>
          <p:cNvSpPr>
            <a:spLocks noChangeArrowheads="1"/>
          </p:cNvSpPr>
          <p:nvPr/>
        </p:nvSpPr>
        <p:spPr bwMode="auto">
          <a:xfrm>
            <a:off x="7794625" y="3281363"/>
            <a:ext cx="720725" cy="720725"/>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13" name="橢圓 11"/>
          <p:cNvSpPr>
            <a:spLocks noChangeArrowheads="1"/>
          </p:cNvSpPr>
          <p:nvPr/>
        </p:nvSpPr>
        <p:spPr bwMode="auto">
          <a:xfrm>
            <a:off x="7794625" y="4352925"/>
            <a:ext cx="720725" cy="719138"/>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14" name="橢圓 12"/>
          <p:cNvSpPr>
            <a:spLocks noChangeArrowheads="1"/>
          </p:cNvSpPr>
          <p:nvPr/>
        </p:nvSpPr>
        <p:spPr bwMode="auto">
          <a:xfrm>
            <a:off x="6802438" y="4354513"/>
            <a:ext cx="720725" cy="720725"/>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31806" name="文字方塊 13"/>
          <p:cNvSpPr txBox="1">
            <a:spLocks noChangeArrowheads="1"/>
          </p:cNvSpPr>
          <p:nvPr/>
        </p:nvSpPr>
        <p:spPr bwMode="auto">
          <a:xfrm>
            <a:off x="6426200" y="5186363"/>
            <a:ext cx="23463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2 x 2 image</a:t>
            </a:r>
            <a:endParaRPr lang="zh-TW" altLang="en-US"/>
          </a:p>
        </p:txBody>
      </p:sp>
      <p:sp>
        <p:nvSpPr>
          <p:cNvPr id="16" name="文字方塊 14"/>
          <p:cNvSpPr txBox="1">
            <a:spLocks noChangeArrowheads="1"/>
          </p:cNvSpPr>
          <p:nvPr/>
        </p:nvSpPr>
        <p:spPr bwMode="auto">
          <a:xfrm>
            <a:off x="6389688" y="5559426"/>
            <a:ext cx="2266950" cy="95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dirty="0">
                <a:solidFill>
                  <a:srgbClr val="0000FF"/>
                </a:solidFill>
              </a:rPr>
              <a:t>Each filter </a:t>
            </a:r>
          </a:p>
          <a:p>
            <a:pPr algn="ctr" eaLnBrk="1" hangingPunct="1"/>
            <a:r>
              <a:rPr lang="en-US" altLang="zh-TW" sz="2800" dirty="0">
                <a:solidFill>
                  <a:srgbClr val="0000FF"/>
                </a:solidFill>
              </a:rPr>
              <a:t>is a channel</a:t>
            </a:r>
            <a:endParaRPr lang="zh-TW" altLang="en-US" sz="2800" dirty="0">
              <a:solidFill>
                <a:srgbClr val="0000FF"/>
              </a:solidFill>
            </a:endParaRPr>
          </a:p>
        </p:txBody>
      </p:sp>
      <p:sp>
        <p:nvSpPr>
          <p:cNvPr id="17" name="向右箭號 15"/>
          <p:cNvSpPr/>
          <p:nvPr/>
        </p:nvSpPr>
        <p:spPr>
          <a:xfrm>
            <a:off x="3152775" y="2728913"/>
            <a:ext cx="858838" cy="8477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8" name="文字方塊 17"/>
          <p:cNvSpPr txBox="1">
            <a:spLocks noChangeArrowheads="1"/>
          </p:cNvSpPr>
          <p:nvPr/>
        </p:nvSpPr>
        <p:spPr bwMode="auto">
          <a:xfrm>
            <a:off x="6437313" y="1957388"/>
            <a:ext cx="2279650"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800"/>
              <a:t>New image </a:t>
            </a:r>
          </a:p>
          <a:p>
            <a:pPr algn="ctr" eaLnBrk="1" hangingPunct="1"/>
            <a:r>
              <a:rPr lang="en-US" altLang="zh-TW" sz="2800"/>
              <a:t>but smaller</a:t>
            </a:r>
            <a:endParaRPr lang="zh-TW" altLang="en-US" sz="2800"/>
          </a:p>
        </p:txBody>
      </p:sp>
      <p:sp>
        <p:nvSpPr>
          <p:cNvPr id="19" name="矩形 18"/>
          <p:cNvSpPr/>
          <p:nvPr/>
        </p:nvSpPr>
        <p:spPr>
          <a:xfrm>
            <a:off x="4014788" y="2609850"/>
            <a:ext cx="1374775" cy="106838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defRPr/>
            </a:pPr>
            <a:r>
              <a:rPr lang="en-US" altLang="zh-TW" sz="2800" dirty="0">
                <a:solidFill>
                  <a:srgbClr val="000000"/>
                </a:solidFill>
              </a:rPr>
              <a:t>Conv</a:t>
            </a:r>
            <a:endParaRPr lang="zh-TW" altLang="en-US" sz="2800" dirty="0">
              <a:solidFill>
                <a:srgbClr val="000000"/>
              </a:solidFill>
            </a:endParaRPr>
          </a:p>
        </p:txBody>
      </p:sp>
      <p:sp>
        <p:nvSpPr>
          <p:cNvPr id="20" name="矩形 19"/>
          <p:cNvSpPr/>
          <p:nvPr/>
        </p:nvSpPr>
        <p:spPr>
          <a:xfrm>
            <a:off x="4011613" y="4187825"/>
            <a:ext cx="1377950" cy="1066800"/>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defRPr/>
            </a:pPr>
            <a:r>
              <a:rPr lang="en-US" altLang="zh-TW" sz="2800" dirty="0">
                <a:solidFill>
                  <a:srgbClr val="000000"/>
                </a:solidFill>
              </a:rPr>
              <a:t>Max</a:t>
            </a:r>
          </a:p>
          <a:p>
            <a:pPr algn="ctr">
              <a:defRPr/>
            </a:pPr>
            <a:r>
              <a:rPr lang="en-US" altLang="zh-TW" sz="2800" dirty="0">
                <a:solidFill>
                  <a:srgbClr val="000000"/>
                </a:solidFill>
              </a:rPr>
              <a:t>Pooling</a:t>
            </a:r>
            <a:endParaRPr lang="zh-TW" altLang="en-US" sz="2800" dirty="0">
              <a:solidFill>
                <a:srgbClr val="000000"/>
              </a:solidFill>
            </a:endParaRPr>
          </a:p>
        </p:txBody>
      </p:sp>
      <p:sp>
        <p:nvSpPr>
          <p:cNvPr id="21" name="向右箭號 20"/>
          <p:cNvSpPr/>
          <p:nvPr/>
        </p:nvSpPr>
        <p:spPr>
          <a:xfrm>
            <a:off x="5378450" y="4289425"/>
            <a:ext cx="858838" cy="8461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22" name="向右箭號 21"/>
          <p:cNvSpPr/>
          <p:nvPr/>
        </p:nvSpPr>
        <p:spPr>
          <a:xfrm rot="5400000">
            <a:off x="4454525" y="3517900"/>
            <a:ext cx="492125" cy="847725"/>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390230349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The whole CNN</a:t>
            </a:r>
            <a:endParaRPr lang="zh-TW" altLang="en-US">
              <a:ea typeface="ＭＳ Ｐゴシック" panose="020B0600070205080204" pitchFamily="34" charset="-128"/>
            </a:endParaRPr>
          </a:p>
        </p:txBody>
      </p:sp>
      <p:pic>
        <p:nvPicPr>
          <p:cNvPr id="32770" name="Picture 2" descr="http://s.hswstatic.com/gif/whiskers-sa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4938" y="192088"/>
            <a:ext cx="17716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10"/>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7" name="矩形 12"/>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8" name="矩形 13"/>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9" name="矩形 14"/>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0" name="向下箭號 11"/>
          <p:cNvSpPr/>
          <p:nvPr/>
        </p:nvSpPr>
        <p:spPr>
          <a:xfrm>
            <a:off x="5868988" y="145097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1" name="向下箭號 17"/>
          <p:cNvSpPr/>
          <p:nvPr/>
        </p:nvSpPr>
        <p:spPr>
          <a:xfrm>
            <a:off x="5868988" y="256222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2" name="向下箭號 18"/>
          <p:cNvSpPr/>
          <p:nvPr/>
        </p:nvSpPr>
        <p:spPr>
          <a:xfrm>
            <a:off x="5868988" y="365442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3" name="向下箭號 19"/>
          <p:cNvSpPr/>
          <p:nvPr/>
        </p:nvSpPr>
        <p:spPr>
          <a:xfrm>
            <a:off x="5868988" y="468947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32787" name="文字方塊 20"/>
          <p:cNvSpPr txBox="1">
            <a:spLocks noChangeArrowheads="1"/>
          </p:cNvSpPr>
          <p:nvPr/>
        </p:nvSpPr>
        <p:spPr bwMode="auto">
          <a:xfrm>
            <a:off x="7424738" y="3414713"/>
            <a:ext cx="16906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Can repeat many times</a:t>
            </a:r>
            <a:endParaRPr lang="zh-TW" altLang="en-US"/>
          </a:p>
        </p:txBody>
      </p:sp>
      <p:sp>
        <p:nvSpPr>
          <p:cNvPr id="15" name="左大括弧 22"/>
          <p:cNvSpPr/>
          <p:nvPr/>
        </p:nvSpPr>
        <p:spPr>
          <a:xfrm flipH="1">
            <a:off x="7026275" y="1806575"/>
            <a:ext cx="334963" cy="4048125"/>
          </a:xfrm>
          <a:prstGeom prst="leftBrace">
            <a:avLst>
              <a:gd name="adj1" fmla="val 72890"/>
              <a:gd name="adj2" fmla="val 5000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zh-TW" altLang="en-US"/>
          </a:p>
        </p:txBody>
      </p:sp>
      <p:sp>
        <p:nvSpPr>
          <p:cNvPr id="16" name="矩形 25"/>
          <p:cNvSpPr/>
          <p:nvPr/>
        </p:nvSpPr>
        <p:spPr>
          <a:xfrm>
            <a:off x="5189538" y="1847850"/>
            <a:ext cx="1857375" cy="19002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7" name="文字方塊 24"/>
          <p:cNvSpPr txBox="1"/>
          <p:nvPr/>
        </p:nvSpPr>
        <p:spPr>
          <a:xfrm>
            <a:off x="1381456" y="3568646"/>
            <a:ext cx="2097183"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altLang="zh-TW" sz="2400" dirty="0"/>
              <a:t>A new image</a:t>
            </a:r>
            <a:endParaRPr lang="zh-TW" altLang="en-US" sz="2400" dirty="0"/>
          </a:p>
        </p:txBody>
      </p:sp>
      <p:sp>
        <p:nvSpPr>
          <p:cNvPr id="18" name="文字方塊 26"/>
          <p:cNvSpPr txBox="1">
            <a:spLocks noChangeArrowheads="1"/>
          </p:cNvSpPr>
          <p:nvPr/>
        </p:nvSpPr>
        <p:spPr bwMode="auto">
          <a:xfrm>
            <a:off x="574675" y="5210175"/>
            <a:ext cx="42894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a:t>The number of channels is the number of filters</a:t>
            </a:r>
            <a:endParaRPr lang="zh-TW" altLang="en-US" sz="2800"/>
          </a:p>
        </p:txBody>
      </p:sp>
      <p:sp>
        <p:nvSpPr>
          <p:cNvPr id="19" name="文字方塊 27"/>
          <p:cNvSpPr txBox="1">
            <a:spLocks noChangeArrowheads="1"/>
          </p:cNvSpPr>
          <p:nvPr/>
        </p:nvSpPr>
        <p:spPr bwMode="auto">
          <a:xfrm>
            <a:off x="574675" y="4251325"/>
            <a:ext cx="4249738"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a:t>Smaller than the original image</a:t>
            </a:r>
            <a:endParaRPr lang="zh-TW" altLang="en-US" sz="2800"/>
          </a:p>
        </p:txBody>
      </p:sp>
      <p:cxnSp>
        <p:nvCxnSpPr>
          <p:cNvPr id="20" name="直線單箭頭接點 6"/>
          <p:cNvCxnSpPr/>
          <p:nvPr/>
        </p:nvCxnSpPr>
        <p:spPr>
          <a:xfrm flipH="1">
            <a:off x="3535363" y="3875088"/>
            <a:ext cx="2270125"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矩形 28"/>
          <p:cNvSpPr/>
          <p:nvPr/>
        </p:nvSpPr>
        <p:spPr>
          <a:xfrm>
            <a:off x="5189538" y="4002088"/>
            <a:ext cx="1857375" cy="1900237"/>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grpSp>
        <p:nvGrpSpPr>
          <p:cNvPr id="22" name="群組 7"/>
          <p:cNvGrpSpPr>
            <a:grpSpLocks/>
          </p:cNvGrpSpPr>
          <p:nvPr/>
        </p:nvGrpSpPr>
        <p:grpSpPr bwMode="auto">
          <a:xfrm>
            <a:off x="1562100" y="1611313"/>
            <a:ext cx="1947863" cy="1771650"/>
            <a:chOff x="1561968" y="1612084"/>
            <a:chExt cx="1947915" cy="1771562"/>
          </a:xfrm>
        </p:grpSpPr>
        <p:sp>
          <p:nvSpPr>
            <p:cNvPr id="23" name="橢圓 29"/>
            <p:cNvSpPr>
              <a:spLocks noChangeArrowheads="1"/>
            </p:cNvSpPr>
            <p:nvPr/>
          </p:nvSpPr>
          <p:spPr bwMode="auto">
            <a:xfrm>
              <a:off x="1593719" y="1612084"/>
              <a:ext cx="719157"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24" name="橢圓 30"/>
            <p:cNvSpPr>
              <a:spLocks noChangeArrowheads="1"/>
            </p:cNvSpPr>
            <p:nvPr/>
          </p:nvSpPr>
          <p:spPr bwMode="auto">
            <a:xfrm>
              <a:off x="2565295" y="1612084"/>
              <a:ext cx="719157"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sp>
          <p:nvSpPr>
            <p:cNvPr id="25" name="橢圓 31"/>
            <p:cNvSpPr>
              <a:spLocks noChangeArrowheads="1"/>
            </p:cNvSpPr>
            <p:nvPr/>
          </p:nvSpPr>
          <p:spPr bwMode="auto">
            <a:xfrm>
              <a:off x="2533544" y="2504215"/>
              <a:ext cx="720744"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6" name="橢圓 32"/>
            <p:cNvSpPr>
              <a:spLocks noChangeArrowheads="1"/>
            </p:cNvSpPr>
            <p:nvPr/>
          </p:nvSpPr>
          <p:spPr bwMode="auto">
            <a:xfrm>
              <a:off x="1561968" y="2504215"/>
              <a:ext cx="720744" cy="720689"/>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27" name="橢圓 33"/>
            <p:cNvSpPr>
              <a:spLocks noChangeArrowheads="1"/>
            </p:cNvSpPr>
            <p:nvPr/>
          </p:nvSpPr>
          <p:spPr bwMode="auto">
            <a:xfrm>
              <a:off x="1782637" y="1829560"/>
              <a:ext cx="720744" cy="719102"/>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8" name="橢圓 34"/>
            <p:cNvSpPr>
              <a:spLocks noChangeArrowheads="1"/>
            </p:cNvSpPr>
            <p:nvPr/>
          </p:nvSpPr>
          <p:spPr bwMode="auto">
            <a:xfrm>
              <a:off x="2789139" y="1805749"/>
              <a:ext cx="720744" cy="720689"/>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1</a:t>
              </a:r>
              <a:endParaRPr lang="zh-TW" altLang="en-US">
                <a:solidFill>
                  <a:srgbClr val="000000"/>
                </a:solidFill>
              </a:endParaRPr>
            </a:p>
          </p:txBody>
        </p:sp>
        <p:sp>
          <p:nvSpPr>
            <p:cNvPr id="29" name="橢圓 35"/>
            <p:cNvSpPr>
              <a:spLocks noChangeArrowheads="1"/>
            </p:cNvSpPr>
            <p:nvPr/>
          </p:nvSpPr>
          <p:spPr bwMode="auto">
            <a:xfrm>
              <a:off x="2758975" y="2661369"/>
              <a:ext cx="719157" cy="719102"/>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3</a:t>
              </a:r>
              <a:endParaRPr lang="zh-TW" altLang="en-US">
                <a:solidFill>
                  <a:srgbClr val="000000"/>
                </a:solidFill>
              </a:endParaRPr>
            </a:p>
          </p:txBody>
        </p:sp>
        <p:sp>
          <p:nvSpPr>
            <p:cNvPr id="30" name="橢圓 36"/>
            <p:cNvSpPr>
              <a:spLocks noChangeArrowheads="1"/>
            </p:cNvSpPr>
            <p:nvPr/>
          </p:nvSpPr>
          <p:spPr bwMode="auto">
            <a:xfrm>
              <a:off x="1766761" y="2662957"/>
              <a:ext cx="719156" cy="720689"/>
            </a:xfrm>
            <a:prstGeom prst="ellipse">
              <a:avLst/>
            </a:prstGeom>
            <a:gradFill rotWithShape="1">
              <a:gsLst>
                <a:gs pos="0">
                  <a:srgbClr val="F6F6FF"/>
                </a:gs>
                <a:gs pos="64999">
                  <a:srgbClr val="EBEBFF"/>
                </a:gs>
                <a:gs pos="100000">
                  <a:srgbClr val="E3E3FF"/>
                </a:gs>
              </a:gsLst>
              <a:lin ang="5400000" scaled="1"/>
            </a:gradFill>
            <a:ln w="9525">
              <a:solidFill>
                <a:srgbClr val="DCDCFA"/>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0</a:t>
              </a:r>
              <a:endParaRPr lang="zh-TW" altLang="en-US">
                <a:solidFill>
                  <a:srgbClr val="000000"/>
                </a:solidFill>
              </a:endParaRPr>
            </a:p>
          </p:txBody>
        </p:sp>
      </p:grpSp>
    </p:spTree>
    <p:extLst>
      <p:ext uri="{BB962C8B-B14F-4D97-AF65-F5344CB8AC3E}">
        <p14:creationId xmlns:p14="http://schemas.microsoft.com/office/powerpoint/2010/main" val="1029162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p:bldP spid="19" grpId="0"/>
      <p:bldP spid="2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The whole CNN</a:t>
            </a:r>
            <a:endParaRPr lang="zh-TW" altLang="en-US">
              <a:ea typeface="ＭＳ Ｐゴシック" panose="020B0600070205080204" pitchFamily="34" charset="-128"/>
            </a:endParaRPr>
          </a:p>
        </p:txBody>
      </p:sp>
      <p:grpSp>
        <p:nvGrpSpPr>
          <p:cNvPr id="33794" name="群組 3"/>
          <p:cNvGrpSpPr>
            <a:grpSpLocks/>
          </p:cNvGrpSpPr>
          <p:nvPr/>
        </p:nvGrpSpPr>
        <p:grpSpPr bwMode="auto">
          <a:xfrm>
            <a:off x="749300" y="2274888"/>
            <a:ext cx="2906713" cy="3200400"/>
            <a:chOff x="-1626455" y="3999117"/>
            <a:chExt cx="2906568" cy="3201477"/>
          </a:xfrm>
        </p:grpSpPr>
        <p:pic>
          <p:nvPicPr>
            <p:cNvPr id="33825" name="圖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5400000" flipH="1">
              <a:off x="-1736746" y="4748962"/>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字方塊 5"/>
            <p:cNvSpPr txBox="1"/>
            <p:nvPr/>
          </p:nvSpPr>
          <p:spPr>
            <a:xfrm>
              <a:off x="-1626455" y="5442856"/>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000" dirty="0">
                  <a:solidFill>
                    <a:srgbClr val="000000"/>
                  </a:solidFill>
                </a:rPr>
                <a:t>Fully Connected Feedforward network</a:t>
              </a:r>
              <a:endParaRPr lang="zh-TW" altLang="en-US" sz="2000" dirty="0">
                <a:solidFill>
                  <a:srgbClr val="000000"/>
                </a:solidFill>
              </a:endParaRPr>
            </a:p>
          </p:txBody>
        </p:sp>
      </p:grpSp>
      <p:pic>
        <p:nvPicPr>
          <p:cNvPr id="33795" name="Picture 2" descr="http://s.hswstatic.com/gif/whiskers-s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14938" y="192088"/>
            <a:ext cx="1771650" cy="120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6" name="文字方塊 8"/>
          <p:cNvSpPr txBox="1">
            <a:spLocks noChangeArrowheads="1"/>
          </p:cNvSpPr>
          <p:nvPr/>
        </p:nvSpPr>
        <p:spPr bwMode="auto">
          <a:xfrm>
            <a:off x="1277938" y="1706563"/>
            <a:ext cx="2046287"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cat dog ……</a:t>
            </a:r>
            <a:endParaRPr lang="zh-TW" altLang="en-US"/>
          </a:p>
        </p:txBody>
      </p:sp>
      <p:sp>
        <p:nvSpPr>
          <p:cNvPr id="10" name="矩形 10"/>
          <p:cNvSpPr/>
          <p:nvPr/>
        </p:nvSpPr>
        <p:spPr>
          <a:xfrm>
            <a:off x="5249923" y="1929505"/>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11" name="矩形 12"/>
          <p:cNvSpPr/>
          <p:nvPr/>
        </p:nvSpPr>
        <p:spPr>
          <a:xfrm>
            <a:off x="5249923" y="3029517"/>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2" name="矩形 13"/>
          <p:cNvSpPr/>
          <p:nvPr/>
        </p:nvSpPr>
        <p:spPr>
          <a:xfrm>
            <a:off x="5249923" y="4097730"/>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13" name="矩形 14"/>
          <p:cNvSpPr/>
          <p:nvPr/>
        </p:nvSpPr>
        <p:spPr>
          <a:xfrm>
            <a:off x="5249923" y="5130982"/>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4" name="文字方塊 15"/>
          <p:cNvSpPr txBox="1"/>
          <p:nvPr/>
        </p:nvSpPr>
        <p:spPr>
          <a:xfrm>
            <a:off x="3324218" y="6055666"/>
            <a:ext cx="1556991" cy="461665"/>
          </a:xfrm>
          <a:prstGeom prst="rect">
            <a:avLst/>
          </a:prstGeom>
        </p:spPr>
        <p:style>
          <a:lnRef idx="0">
            <a:schemeClr val="accent2"/>
          </a:lnRef>
          <a:fillRef idx="3">
            <a:schemeClr val="accent2"/>
          </a:fillRef>
          <a:effectRef idx="3">
            <a:schemeClr val="accent2"/>
          </a:effectRef>
          <a:fontRef idx="minor">
            <a:schemeClr val="lt1"/>
          </a:fontRef>
        </p:style>
        <p:txBody>
          <a:bodyPr>
            <a:spAutoFit/>
          </a:bodyPr>
          <a:lstStyle/>
          <a:p>
            <a:pPr algn="ctr">
              <a:defRPr/>
            </a:pPr>
            <a:r>
              <a:rPr lang="en-US" altLang="zh-TW" sz="2400" dirty="0">
                <a:solidFill>
                  <a:srgbClr val="000000"/>
                </a:solidFill>
              </a:rPr>
              <a:t>Flattened</a:t>
            </a:r>
            <a:endParaRPr lang="zh-TW" altLang="en-US" sz="2400" dirty="0">
              <a:solidFill>
                <a:srgbClr val="000000"/>
              </a:solidFill>
            </a:endParaRPr>
          </a:p>
        </p:txBody>
      </p:sp>
      <p:sp>
        <p:nvSpPr>
          <p:cNvPr id="15" name="向下箭號 11"/>
          <p:cNvSpPr/>
          <p:nvPr/>
        </p:nvSpPr>
        <p:spPr>
          <a:xfrm>
            <a:off x="5868988" y="145097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6" name="向下箭號 17"/>
          <p:cNvSpPr/>
          <p:nvPr/>
        </p:nvSpPr>
        <p:spPr>
          <a:xfrm>
            <a:off x="5868988" y="2562225"/>
            <a:ext cx="546100" cy="442913"/>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7" name="向下箭號 18"/>
          <p:cNvSpPr/>
          <p:nvPr/>
        </p:nvSpPr>
        <p:spPr>
          <a:xfrm>
            <a:off x="5868988" y="365442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8" name="向下箭號 19"/>
          <p:cNvSpPr/>
          <p:nvPr/>
        </p:nvSpPr>
        <p:spPr>
          <a:xfrm>
            <a:off x="5868988" y="4689475"/>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9" name="右彎箭號 16"/>
          <p:cNvSpPr/>
          <p:nvPr/>
        </p:nvSpPr>
        <p:spPr>
          <a:xfrm rot="10800000">
            <a:off x="4881563" y="5753100"/>
            <a:ext cx="1377950" cy="752475"/>
          </a:xfrm>
          <a:prstGeom prst="bentArrow">
            <a:avLst>
              <a:gd name="adj1" fmla="val 36585"/>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20" name="右彎箭號 21"/>
          <p:cNvSpPr/>
          <p:nvPr/>
        </p:nvSpPr>
        <p:spPr>
          <a:xfrm rot="16200000">
            <a:off x="2154237" y="5340351"/>
            <a:ext cx="968375" cy="1238250"/>
          </a:xfrm>
          <a:prstGeom prst="bentArrow">
            <a:avLst>
              <a:gd name="adj1" fmla="val 28061"/>
              <a:gd name="adj2" fmla="val 25000"/>
              <a:gd name="adj3" fmla="val 25000"/>
              <a:gd name="adj4" fmla="val 43750"/>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solidFill>
                <a:schemeClr val="tx1"/>
              </a:solidFill>
            </a:endParaRPr>
          </a:p>
        </p:txBody>
      </p:sp>
      <p:sp>
        <p:nvSpPr>
          <p:cNvPr id="21" name="矩形 23"/>
          <p:cNvSpPr/>
          <p:nvPr/>
        </p:nvSpPr>
        <p:spPr>
          <a:xfrm>
            <a:off x="628650" y="2562225"/>
            <a:ext cx="4368800" cy="4071938"/>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22" name="文字方塊 24"/>
          <p:cNvSpPr txBox="1"/>
          <p:nvPr/>
        </p:nvSpPr>
        <p:spPr>
          <a:xfrm>
            <a:off x="6705600" y="3657600"/>
            <a:ext cx="2097183"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altLang="zh-TW" sz="2400" dirty="0"/>
              <a:t>A new image</a:t>
            </a:r>
            <a:endParaRPr lang="zh-TW" altLang="en-US" sz="2400" dirty="0"/>
          </a:p>
        </p:txBody>
      </p:sp>
      <p:sp>
        <p:nvSpPr>
          <p:cNvPr id="23" name="文字方塊 26"/>
          <p:cNvSpPr txBox="1"/>
          <p:nvPr/>
        </p:nvSpPr>
        <p:spPr>
          <a:xfrm>
            <a:off x="6477000" y="5943600"/>
            <a:ext cx="2097183" cy="461665"/>
          </a:xfrm>
          <a:prstGeom prst="rect">
            <a:avLst/>
          </a:prstGeom>
        </p:spPr>
        <p:style>
          <a:lnRef idx="0">
            <a:schemeClr val="accent4"/>
          </a:lnRef>
          <a:fillRef idx="3">
            <a:schemeClr val="accent4"/>
          </a:fillRef>
          <a:effectRef idx="3">
            <a:schemeClr val="accent4"/>
          </a:effectRef>
          <a:fontRef idx="minor">
            <a:schemeClr val="lt1"/>
          </a:fontRef>
        </p:style>
        <p:txBody>
          <a:bodyPr>
            <a:spAutoFit/>
          </a:bodyPr>
          <a:lstStyle/>
          <a:p>
            <a:pPr>
              <a:defRPr/>
            </a:pPr>
            <a:r>
              <a:rPr lang="en-US" altLang="zh-TW" sz="2400" dirty="0"/>
              <a:t>A new image</a:t>
            </a:r>
            <a:endParaRPr lang="zh-TW" altLang="en-US" sz="2400" dirty="0"/>
          </a:p>
        </p:txBody>
      </p:sp>
    </p:spTree>
    <p:extLst>
      <p:ext uri="{BB962C8B-B14F-4D97-AF65-F5344CB8AC3E}">
        <p14:creationId xmlns:p14="http://schemas.microsoft.com/office/powerpoint/2010/main" val="177148892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Flattening</a:t>
            </a:r>
            <a:endParaRPr lang="zh-TW" altLang="en-US">
              <a:ea typeface="ＭＳ Ｐゴシック" panose="020B0600070205080204" pitchFamily="34" charset="-128"/>
            </a:endParaRPr>
          </a:p>
        </p:txBody>
      </p:sp>
      <p:grpSp>
        <p:nvGrpSpPr>
          <p:cNvPr id="34818" name="群組 13"/>
          <p:cNvGrpSpPr>
            <a:grpSpLocks/>
          </p:cNvGrpSpPr>
          <p:nvPr/>
        </p:nvGrpSpPr>
        <p:grpSpPr bwMode="auto">
          <a:xfrm>
            <a:off x="266700" y="2473325"/>
            <a:ext cx="1943100" cy="2049463"/>
            <a:chOff x="758373" y="2759289"/>
            <a:chExt cx="1943214" cy="2049364"/>
          </a:xfrm>
        </p:grpSpPr>
        <p:sp>
          <p:nvSpPr>
            <p:cNvPr id="6" name="橢圓 5"/>
            <p:cNvSpPr/>
            <p:nvPr/>
          </p:nvSpPr>
          <p:spPr>
            <a:xfrm>
              <a:off x="758373"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t>3</a:t>
              </a:r>
              <a:endParaRPr lang="zh-TW" altLang="en-US" sz="2400" dirty="0"/>
            </a:p>
          </p:txBody>
        </p:sp>
        <p:sp>
          <p:nvSpPr>
            <p:cNvPr id="7" name="橢圓 6"/>
            <p:cNvSpPr/>
            <p:nvPr/>
          </p:nvSpPr>
          <p:spPr>
            <a:xfrm>
              <a:off x="1729980" y="2759289"/>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t>0</a:t>
              </a:r>
              <a:endParaRPr lang="zh-TW" altLang="en-US" sz="2400" dirty="0"/>
            </a:p>
          </p:txBody>
        </p:sp>
        <p:sp>
          <p:nvSpPr>
            <p:cNvPr id="8" name="橢圓 7"/>
            <p:cNvSpPr/>
            <p:nvPr/>
          </p:nvSpPr>
          <p:spPr>
            <a:xfrm>
              <a:off x="1729980"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t>1</a:t>
              </a:r>
              <a:endParaRPr lang="zh-TW" altLang="en-US" sz="2400" dirty="0"/>
            </a:p>
          </p:txBody>
        </p:sp>
        <p:sp>
          <p:nvSpPr>
            <p:cNvPr id="9" name="橢圓 8"/>
            <p:cNvSpPr/>
            <p:nvPr/>
          </p:nvSpPr>
          <p:spPr>
            <a:xfrm>
              <a:off x="758373" y="3867588"/>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t>3</a:t>
              </a:r>
              <a:endParaRPr lang="zh-TW" altLang="en-US" sz="2400" dirty="0"/>
            </a:p>
          </p:txBody>
        </p:sp>
        <p:sp>
          <p:nvSpPr>
            <p:cNvPr id="10" name="橢圓 9"/>
            <p:cNvSpPr/>
            <p:nvPr/>
          </p:nvSpPr>
          <p:spPr>
            <a:xfrm>
              <a:off x="936506"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-1</a:t>
              </a:r>
              <a:endParaRPr lang="zh-TW" altLang="en-US" sz="2400" dirty="0">
                <a:solidFill>
                  <a:srgbClr val="000000"/>
                </a:solidFill>
              </a:endParaRPr>
            </a:p>
          </p:txBody>
        </p:sp>
        <p:sp>
          <p:nvSpPr>
            <p:cNvPr id="11" name="橢圓 10"/>
            <p:cNvSpPr/>
            <p:nvPr/>
          </p:nvSpPr>
          <p:spPr>
            <a:xfrm>
              <a:off x="1981587" y="299956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1</a:t>
              </a:r>
              <a:endParaRPr lang="zh-TW" altLang="en-US" sz="2400" dirty="0">
                <a:solidFill>
                  <a:srgbClr val="000000"/>
                </a:solidFill>
              </a:endParaRPr>
            </a:p>
          </p:txBody>
        </p:sp>
        <p:sp>
          <p:nvSpPr>
            <p:cNvPr id="12" name="橢圓 11"/>
            <p:cNvSpPr/>
            <p:nvPr/>
          </p:nvSpPr>
          <p:spPr>
            <a:xfrm>
              <a:off x="1981587" y="408865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3</a:t>
              </a:r>
              <a:endParaRPr lang="zh-TW" altLang="en-US" sz="2400" dirty="0">
                <a:solidFill>
                  <a:srgbClr val="000000"/>
                </a:solidFill>
              </a:endParaRPr>
            </a:p>
          </p:txBody>
        </p:sp>
        <p:sp>
          <p:nvSpPr>
            <p:cNvPr id="13" name="橢圓 12"/>
            <p:cNvSpPr/>
            <p:nvPr/>
          </p:nvSpPr>
          <p:spPr>
            <a:xfrm>
              <a:off x="962806" y="4027123"/>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0</a:t>
              </a:r>
              <a:endParaRPr lang="zh-TW" altLang="en-US" sz="2400" dirty="0">
                <a:solidFill>
                  <a:srgbClr val="000000"/>
                </a:solidFill>
              </a:endParaRPr>
            </a:p>
          </p:txBody>
        </p:sp>
      </p:grpSp>
      <p:sp>
        <p:nvSpPr>
          <p:cNvPr id="14" name="文字方塊 16"/>
          <p:cNvSpPr txBox="1">
            <a:spLocks noChangeArrowheads="1"/>
          </p:cNvSpPr>
          <p:nvPr/>
        </p:nvSpPr>
        <p:spPr bwMode="auto">
          <a:xfrm>
            <a:off x="2362200" y="3886200"/>
            <a:ext cx="152400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Flattened</a:t>
            </a:r>
            <a:endParaRPr lang="zh-TW" altLang="en-US"/>
          </a:p>
        </p:txBody>
      </p:sp>
      <p:sp>
        <p:nvSpPr>
          <p:cNvPr id="15" name="橢圓 20"/>
          <p:cNvSpPr/>
          <p:nvPr/>
        </p:nvSpPr>
        <p:spPr>
          <a:xfrm>
            <a:off x="4212000" y="194885"/>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solidFill>
                  <a:srgbClr val="000000"/>
                </a:solidFill>
              </a:rPr>
              <a:t>3</a:t>
            </a:r>
            <a:endParaRPr lang="zh-TW" altLang="en-US" sz="2400" dirty="0">
              <a:solidFill>
                <a:srgbClr val="000000"/>
              </a:solidFill>
            </a:endParaRPr>
          </a:p>
        </p:txBody>
      </p:sp>
      <p:sp>
        <p:nvSpPr>
          <p:cNvPr id="16" name="橢圓 21"/>
          <p:cNvSpPr/>
          <p:nvPr/>
        </p:nvSpPr>
        <p:spPr>
          <a:xfrm>
            <a:off x="4212000" y="10843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solidFill>
                  <a:srgbClr val="000000"/>
                </a:solidFill>
              </a:rPr>
              <a:t>0</a:t>
            </a:r>
            <a:endParaRPr lang="zh-TW" altLang="en-US" sz="2400" dirty="0">
              <a:solidFill>
                <a:srgbClr val="000000"/>
              </a:solidFill>
            </a:endParaRPr>
          </a:p>
        </p:txBody>
      </p:sp>
      <p:sp>
        <p:nvSpPr>
          <p:cNvPr id="17" name="橢圓 22"/>
          <p:cNvSpPr/>
          <p:nvPr/>
        </p:nvSpPr>
        <p:spPr>
          <a:xfrm>
            <a:off x="4212000" y="1923284"/>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solidFill>
                  <a:srgbClr val="000000"/>
                </a:solidFill>
              </a:rPr>
              <a:t>1</a:t>
            </a:r>
            <a:endParaRPr lang="zh-TW" altLang="en-US" sz="2400" dirty="0">
              <a:solidFill>
                <a:srgbClr val="000000"/>
              </a:solidFill>
            </a:endParaRPr>
          </a:p>
        </p:txBody>
      </p:sp>
      <p:sp>
        <p:nvSpPr>
          <p:cNvPr id="18" name="橢圓 23"/>
          <p:cNvSpPr/>
          <p:nvPr/>
        </p:nvSpPr>
        <p:spPr>
          <a:xfrm>
            <a:off x="4212000" y="2778220"/>
            <a:ext cx="720000" cy="720000"/>
          </a:xfrm>
          <a:prstGeom prst="ellipse">
            <a:avLst/>
          </a:prstGeom>
        </p:spPr>
        <p:style>
          <a:lnRef idx="0">
            <a:schemeClr val="accent2"/>
          </a:lnRef>
          <a:fillRef idx="3">
            <a:schemeClr val="accent2"/>
          </a:fillRef>
          <a:effectRef idx="3">
            <a:schemeClr val="accent2"/>
          </a:effectRef>
          <a:fontRef idx="minor">
            <a:schemeClr val="lt1"/>
          </a:fontRef>
        </p:style>
        <p:txBody>
          <a:bodyPr anchor="ctr"/>
          <a:lstStyle/>
          <a:p>
            <a:pPr algn="ctr">
              <a:defRPr/>
            </a:pPr>
            <a:r>
              <a:rPr lang="en-US" altLang="zh-TW" sz="2400" dirty="0">
                <a:solidFill>
                  <a:srgbClr val="000000"/>
                </a:solidFill>
              </a:rPr>
              <a:t>3</a:t>
            </a:r>
            <a:endParaRPr lang="zh-TW" altLang="en-US" sz="2400" dirty="0">
              <a:solidFill>
                <a:srgbClr val="000000"/>
              </a:solidFill>
            </a:endParaRPr>
          </a:p>
        </p:txBody>
      </p:sp>
      <p:sp>
        <p:nvSpPr>
          <p:cNvPr id="19" name="橢圓 24"/>
          <p:cNvSpPr/>
          <p:nvPr/>
        </p:nvSpPr>
        <p:spPr>
          <a:xfrm>
            <a:off x="4212000" y="3615067"/>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-1</a:t>
            </a:r>
            <a:endParaRPr lang="zh-TW" altLang="en-US" sz="2400" dirty="0">
              <a:solidFill>
                <a:srgbClr val="000000"/>
              </a:solidFill>
            </a:endParaRPr>
          </a:p>
        </p:txBody>
      </p:sp>
      <p:sp>
        <p:nvSpPr>
          <p:cNvPr id="20" name="橢圓 25"/>
          <p:cNvSpPr/>
          <p:nvPr/>
        </p:nvSpPr>
        <p:spPr>
          <a:xfrm>
            <a:off x="4212000" y="440275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1</a:t>
            </a:r>
            <a:endParaRPr lang="zh-TW" altLang="en-US" sz="2400" dirty="0">
              <a:solidFill>
                <a:srgbClr val="000000"/>
              </a:solidFill>
            </a:endParaRPr>
          </a:p>
        </p:txBody>
      </p:sp>
      <p:sp>
        <p:nvSpPr>
          <p:cNvPr id="21" name="橢圓 26"/>
          <p:cNvSpPr/>
          <p:nvPr/>
        </p:nvSpPr>
        <p:spPr>
          <a:xfrm>
            <a:off x="4212000" y="5204579"/>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0</a:t>
            </a:r>
            <a:endParaRPr lang="zh-TW" altLang="en-US" sz="2400" dirty="0">
              <a:solidFill>
                <a:srgbClr val="000000"/>
              </a:solidFill>
            </a:endParaRPr>
          </a:p>
        </p:txBody>
      </p:sp>
      <p:sp>
        <p:nvSpPr>
          <p:cNvPr id="22" name="橢圓 27"/>
          <p:cNvSpPr/>
          <p:nvPr/>
        </p:nvSpPr>
        <p:spPr>
          <a:xfrm>
            <a:off x="4212000" y="6029276"/>
            <a:ext cx="720000" cy="720000"/>
          </a:xfrm>
          <a:prstGeom prst="ellipse">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400" dirty="0">
                <a:solidFill>
                  <a:srgbClr val="000000"/>
                </a:solidFill>
              </a:rPr>
              <a:t>3</a:t>
            </a:r>
            <a:endParaRPr lang="zh-TW" altLang="en-US" sz="2400" dirty="0">
              <a:solidFill>
                <a:srgbClr val="000000"/>
              </a:solidFill>
            </a:endParaRPr>
          </a:p>
        </p:txBody>
      </p:sp>
      <p:sp>
        <p:nvSpPr>
          <p:cNvPr id="23" name="向右箭號 4"/>
          <p:cNvSpPr/>
          <p:nvPr/>
        </p:nvSpPr>
        <p:spPr>
          <a:xfrm>
            <a:off x="4987925" y="3190875"/>
            <a:ext cx="557213" cy="728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24" name="向右箭號 32"/>
          <p:cNvSpPr/>
          <p:nvPr/>
        </p:nvSpPr>
        <p:spPr>
          <a:xfrm>
            <a:off x="7473950" y="3419475"/>
            <a:ext cx="557213" cy="728663"/>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grpSp>
        <p:nvGrpSpPr>
          <p:cNvPr id="25" name="群組 28"/>
          <p:cNvGrpSpPr>
            <a:grpSpLocks/>
          </p:cNvGrpSpPr>
          <p:nvPr/>
        </p:nvGrpSpPr>
        <p:grpSpPr bwMode="auto">
          <a:xfrm>
            <a:off x="5602288" y="2724150"/>
            <a:ext cx="3200400" cy="2506663"/>
            <a:chOff x="-2630921" y="4440114"/>
            <a:chExt cx="3201477" cy="2506507"/>
          </a:xfrm>
        </p:grpSpPr>
        <p:pic>
          <p:nvPicPr>
            <p:cNvPr id="34848" name="圖片 2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rot="10800000" flipH="1">
              <a:off x="-2630921" y="4440114"/>
              <a:ext cx="3201477" cy="1701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文字方塊 30"/>
            <p:cNvSpPr txBox="1"/>
            <p:nvPr/>
          </p:nvSpPr>
          <p:spPr>
            <a:xfrm>
              <a:off x="-2630921" y="6238735"/>
              <a:ext cx="2906568"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lgn="ctr">
                <a:defRPr/>
              </a:pPr>
              <a:r>
                <a:rPr lang="en-US" altLang="zh-TW" sz="2000" dirty="0">
                  <a:solidFill>
                    <a:srgbClr val="000000"/>
                  </a:solidFill>
                </a:rPr>
                <a:t>Fully Connected Feedforward network</a:t>
              </a:r>
              <a:endParaRPr lang="zh-TW" altLang="en-US" sz="2000" dirty="0">
                <a:solidFill>
                  <a:srgbClr val="000000"/>
                </a:solidFill>
              </a:endParaRPr>
            </a:p>
          </p:txBody>
        </p:sp>
      </p:grpSp>
      <p:sp>
        <p:nvSpPr>
          <p:cNvPr id="28" name="向右箭號 33"/>
          <p:cNvSpPr/>
          <p:nvPr/>
        </p:nvSpPr>
        <p:spPr>
          <a:xfrm>
            <a:off x="2325688" y="3201988"/>
            <a:ext cx="1831975" cy="728662"/>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Tree>
    <p:extLst>
      <p:ext uri="{BB962C8B-B14F-4D97-AF65-F5344CB8AC3E}">
        <p14:creationId xmlns:p14="http://schemas.microsoft.com/office/powerpoint/2010/main" val="372537379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3" grpId="0" animBg="1"/>
      <p:bldP spid="24" grpId="0" animBg="1"/>
      <p:bldP spid="2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字方塊 4"/>
          <p:cNvSpPr txBox="1"/>
          <p:nvPr/>
        </p:nvSpPr>
        <p:spPr>
          <a:xfrm>
            <a:off x="3091045" y="141751"/>
            <a:ext cx="5540375" cy="707886"/>
          </a:xfrm>
          <a:prstGeom prst="rect">
            <a:avLst/>
          </a:prstGeom>
        </p:spPr>
        <p:style>
          <a:lnRef idx="0">
            <a:schemeClr val="accent5"/>
          </a:lnRef>
          <a:fillRef idx="3">
            <a:schemeClr val="accent5"/>
          </a:fillRef>
          <a:effectRef idx="3">
            <a:schemeClr val="accent5"/>
          </a:effectRef>
          <a:fontRef idx="minor">
            <a:schemeClr val="lt1"/>
          </a:fontRef>
        </p:style>
        <p:txBody>
          <a:bodyPr>
            <a:spAutoFit/>
          </a:bodyPr>
          <a:lstStyle/>
          <a:p>
            <a:pPr>
              <a:defRPr/>
            </a:pPr>
            <a:r>
              <a:rPr lang="en-US" altLang="zh-TW" sz="2000" dirty="0">
                <a:solidFill>
                  <a:srgbClr val="000000"/>
                </a:solidFill>
              </a:rPr>
              <a:t>Only modified the </a:t>
            </a:r>
            <a:r>
              <a:rPr lang="en-US" altLang="zh-TW" sz="2000" b="1" i="1" dirty="0">
                <a:solidFill>
                  <a:srgbClr val="000000"/>
                </a:solidFill>
              </a:rPr>
              <a:t>network structure </a:t>
            </a:r>
            <a:r>
              <a:rPr lang="en-US" altLang="zh-TW" sz="2000" dirty="0">
                <a:solidFill>
                  <a:srgbClr val="000000"/>
                </a:solidFill>
              </a:rPr>
              <a:t>and </a:t>
            </a:r>
            <a:r>
              <a:rPr lang="en-US" altLang="zh-TW" sz="2000" b="1" i="1" dirty="0">
                <a:solidFill>
                  <a:srgbClr val="000000"/>
                </a:solidFill>
              </a:rPr>
              <a:t>input format (vector -&gt; 3-D tensor)</a:t>
            </a:r>
            <a:endParaRPr lang="zh-TW" altLang="en-US" sz="2000" b="1" i="1" dirty="0">
              <a:solidFill>
                <a:srgbClr val="000000"/>
              </a:solidFill>
            </a:endParaRPr>
          </a:p>
        </p:txBody>
      </p:sp>
      <p:sp>
        <p:nvSpPr>
          <p:cNvPr id="6" name="矩形 28"/>
          <p:cNvSpPr/>
          <p:nvPr/>
        </p:nvSpPr>
        <p:spPr>
          <a:xfrm>
            <a:off x="6308508" y="1874056"/>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7" name="矩形 29"/>
          <p:cNvSpPr/>
          <p:nvPr/>
        </p:nvSpPr>
        <p:spPr>
          <a:xfrm>
            <a:off x="6308508" y="2974068"/>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8" name="矩形 30"/>
          <p:cNvSpPr/>
          <p:nvPr/>
        </p:nvSpPr>
        <p:spPr>
          <a:xfrm>
            <a:off x="6308508" y="4042281"/>
            <a:ext cx="1736724" cy="556488"/>
          </a:xfrm>
          <a:prstGeom prst="rect">
            <a:avLst/>
          </a:prstGeom>
        </p:spPr>
        <p:style>
          <a:lnRef idx="0">
            <a:schemeClr val="accent5"/>
          </a:lnRef>
          <a:fillRef idx="3">
            <a:schemeClr val="accent5"/>
          </a:fillRef>
          <a:effectRef idx="3">
            <a:schemeClr val="accent5"/>
          </a:effectRef>
          <a:fontRef idx="minor">
            <a:schemeClr val="lt1"/>
          </a:fontRef>
        </p:style>
        <p:txBody>
          <a:bodyPr anchor="ctr"/>
          <a:lstStyle/>
          <a:p>
            <a:pPr algn="ctr">
              <a:defRPr/>
            </a:pPr>
            <a:r>
              <a:rPr lang="en-US" altLang="zh-TW" sz="2000" dirty="0">
                <a:solidFill>
                  <a:srgbClr val="000000"/>
                </a:solidFill>
              </a:rPr>
              <a:t>Convolution</a:t>
            </a:r>
            <a:endParaRPr lang="zh-TW" altLang="en-US" sz="2000" dirty="0">
              <a:solidFill>
                <a:srgbClr val="000000"/>
              </a:solidFill>
            </a:endParaRPr>
          </a:p>
        </p:txBody>
      </p:sp>
      <p:sp>
        <p:nvSpPr>
          <p:cNvPr id="9" name="矩形 31"/>
          <p:cNvSpPr/>
          <p:nvPr/>
        </p:nvSpPr>
        <p:spPr>
          <a:xfrm>
            <a:off x="6308508" y="5075533"/>
            <a:ext cx="1736724" cy="556488"/>
          </a:xfrm>
          <a:prstGeom prst="rect">
            <a:avLst/>
          </a:prstGeom>
        </p:spPr>
        <p:style>
          <a:lnRef idx="0">
            <a:schemeClr val="accent6"/>
          </a:lnRef>
          <a:fillRef idx="3">
            <a:schemeClr val="accent6"/>
          </a:fillRef>
          <a:effectRef idx="3">
            <a:schemeClr val="accent6"/>
          </a:effectRef>
          <a:fontRef idx="minor">
            <a:schemeClr val="lt1"/>
          </a:fontRef>
        </p:style>
        <p:txBody>
          <a:bodyPr anchor="ctr"/>
          <a:lstStyle/>
          <a:p>
            <a:pPr algn="ctr">
              <a:defRPr/>
            </a:pPr>
            <a:r>
              <a:rPr lang="en-US" altLang="zh-TW" sz="2000" dirty="0">
                <a:solidFill>
                  <a:srgbClr val="000000"/>
                </a:solidFill>
              </a:rPr>
              <a:t>Max Pooling</a:t>
            </a:r>
            <a:endParaRPr lang="zh-TW" altLang="en-US" sz="2000" dirty="0">
              <a:solidFill>
                <a:srgbClr val="000000"/>
              </a:solidFill>
            </a:endParaRPr>
          </a:p>
        </p:txBody>
      </p:sp>
      <p:sp>
        <p:nvSpPr>
          <p:cNvPr id="10" name="向下箭號 11"/>
          <p:cNvSpPr/>
          <p:nvPr/>
        </p:nvSpPr>
        <p:spPr>
          <a:xfrm>
            <a:off x="6927850" y="1397000"/>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1" name="向下箭號 17"/>
          <p:cNvSpPr/>
          <p:nvPr/>
        </p:nvSpPr>
        <p:spPr>
          <a:xfrm>
            <a:off x="6927850" y="2506663"/>
            <a:ext cx="546100" cy="442912"/>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2" name="向下箭號 18"/>
          <p:cNvSpPr/>
          <p:nvPr/>
        </p:nvSpPr>
        <p:spPr>
          <a:xfrm>
            <a:off x="6927850" y="3598863"/>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13" name="向下箭號 19"/>
          <p:cNvSpPr/>
          <p:nvPr/>
        </p:nvSpPr>
        <p:spPr>
          <a:xfrm>
            <a:off x="6927850" y="4633913"/>
            <a:ext cx="546100" cy="441325"/>
          </a:xfrm>
          <a:prstGeom prst="down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35861" name="文字方塊 41"/>
          <p:cNvSpPr txBox="1">
            <a:spLocks noChangeArrowheads="1"/>
          </p:cNvSpPr>
          <p:nvPr/>
        </p:nvSpPr>
        <p:spPr bwMode="auto">
          <a:xfrm>
            <a:off x="6191250" y="973138"/>
            <a:ext cx="204628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input</a:t>
            </a:r>
            <a:endParaRPr lang="zh-TW" altLang="en-US"/>
          </a:p>
        </p:txBody>
      </p:sp>
      <p:graphicFrame>
        <p:nvGraphicFramePr>
          <p:cNvPr id="21" name="表格 54"/>
          <p:cNvGraphicFramePr>
            <a:graphicFrameLocks noGrp="1"/>
          </p:cNvGraphicFramePr>
          <p:nvPr/>
        </p:nvGraphicFramePr>
        <p:xfrm>
          <a:off x="723900" y="2203450"/>
          <a:ext cx="1382712" cy="1112838"/>
        </p:xfrm>
        <a:graphic>
          <a:graphicData uri="http://schemas.openxmlformats.org/drawingml/2006/table">
            <a:tbl>
              <a:tblPr firstRow="1" bandRow="1">
                <a:tableStyleId>{5940675A-B579-460E-94D1-54222C63F5DA}</a:tableStyleId>
              </a:tblPr>
              <a:tblGrid>
                <a:gridCol w="460904">
                  <a:extLst>
                    <a:ext uri="{9D8B030D-6E8A-4147-A177-3AD203B41FA5}">
                      <a16:colId xmlns:a16="http://schemas.microsoft.com/office/drawing/2014/main" val="20000"/>
                    </a:ext>
                  </a:extLst>
                </a:gridCol>
                <a:gridCol w="460904">
                  <a:extLst>
                    <a:ext uri="{9D8B030D-6E8A-4147-A177-3AD203B41FA5}">
                      <a16:colId xmlns:a16="http://schemas.microsoft.com/office/drawing/2014/main" val="20001"/>
                    </a:ext>
                  </a:extLst>
                </a:gridCol>
                <a:gridCol w="460904">
                  <a:extLst>
                    <a:ext uri="{9D8B030D-6E8A-4147-A177-3AD203B41FA5}">
                      <a16:colId xmlns:a16="http://schemas.microsoft.com/office/drawing/2014/main" val="20002"/>
                    </a:ext>
                  </a:extLst>
                </a:gridCol>
              </a:tblGrid>
              <a:tr h="370946">
                <a:tc>
                  <a:txBody>
                    <a:bodyPr/>
                    <a:lstStyle/>
                    <a:p>
                      <a:pPr algn="ctr"/>
                      <a:r>
                        <a:rPr lang="en-US" altLang="zh-TW" sz="1800" dirty="0">
                          <a:solidFill>
                            <a:srgbClr val="0000FF"/>
                          </a:solidFill>
                        </a:rPr>
                        <a:t>1</a:t>
                      </a:r>
                      <a:endParaRPr lang="zh-TW" altLang="en-US" sz="1800" dirty="0">
                        <a:solidFill>
                          <a:srgbClr val="0000FF"/>
                        </a:solidFill>
                      </a:endParaRPr>
                    </a:p>
                  </a:txBody>
                  <a:tcPr marL="91447" marR="91447" marT="45733" marB="45733">
                    <a:solidFill>
                      <a:schemeClr val="accent2">
                        <a:lumMod val="20000"/>
                        <a:lumOff val="80000"/>
                      </a:schemeClr>
                    </a:solidFill>
                  </a:tcPr>
                </a:tc>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extLst>
                  <a:ext uri="{0D108BD9-81ED-4DB2-BD59-A6C34878D82A}">
                    <a16:rowId xmlns:a16="http://schemas.microsoft.com/office/drawing/2014/main" val="10000"/>
                  </a:ext>
                </a:extLst>
              </a:tr>
              <a:tr h="370946">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marL="91447" marR="91447" marT="45733" marB="45733">
                    <a:solidFill>
                      <a:schemeClr val="accent2">
                        <a:lumMod val="20000"/>
                        <a:lumOff val="80000"/>
                      </a:schemeClr>
                    </a:solidFill>
                  </a:tcPr>
                </a:tc>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extLst>
                  <a:ext uri="{0D108BD9-81ED-4DB2-BD59-A6C34878D82A}">
                    <a16:rowId xmlns:a16="http://schemas.microsoft.com/office/drawing/2014/main" val="10001"/>
                  </a:ext>
                </a:extLst>
              </a:tr>
              <a:tr h="370946">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tc>
                  <a:txBody>
                    <a:bodyPr/>
                    <a:lstStyle/>
                    <a:p>
                      <a:pPr algn="ctr"/>
                      <a:r>
                        <a:rPr lang="en-US" altLang="zh-TW" sz="1800" dirty="0"/>
                        <a:t>-1</a:t>
                      </a:r>
                      <a:endParaRPr lang="zh-TW" altLang="en-US" sz="1800" dirty="0"/>
                    </a:p>
                  </a:txBody>
                  <a:tcPr marL="91447" marR="91447" marT="45733" marB="45733">
                    <a:solidFill>
                      <a:schemeClr val="accent2">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marL="91447" marR="91447" marT="45733" marB="45733">
                    <a:solidFill>
                      <a:schemeClr val="accent2">
                        <a:lumMod val="20000"/>
                        <a:lumOff val="80000"/>
                      </a:schemeClr>
                    </a:solidFill>
                  </a:tcPr>
                </a:tc>
                <a:extLst>
                  <a:ext uri="{0D108BD9-81ED-4DB2-BD59-A6C34878D82A}">
                    <a16:rowId xmlns:a16="http://schemas.microsoft.com/office/drawing/2014/main" val="10002"/>
                  </a:ext>
                </a:extLst>
              </a:tr>
            </a:tbl>
          </a:graphicData>
        </a:graphic>
      </p:graphicFrame>
      <p:graphicFrame>
        <p:nvGraphicFramePr>
          <p:cNvPr id="22" name="表格 55"/>
          <p:cNvGraphicFramePr>
            <a:graphicFrameLocks noGrp="1"/>
          </p:cNvGraphicFramePr>
          <p:nvPr/>
        </p:nvGraphicFramePr>
        <p:xfrm>
          <a:off x="1492250" y="2368550"/>
          <a:ext cx="1398588" cy="1111251"/>
        </p:xfrm>
        <a:graphic>
          <a:graphicData uri="http://schemas.openxmlformats.org/drawingml/2006/table">
            <a:tbl>
              <a:tblPr firstRow="1" bandRow="1">
                <a:tableStyleId>{5940675A-B579-460E-94D1-54222C63F5DA}</a:tableStyleId>
              </a:tblPr>
              <a:tblGrid>
                <a:gridCol w="466196">
                  <a:extLst>
                    <a:ext uri="{9D8B030D-6E8A-4147-A177-3AD203B41FA5}">
                      <a16:colId xmlns:a16="http://schemas.microsoft.com/office/drawing/2014/main" val="20000"/>
                    </a:ext>
                  </a:extLst>
                </a:gridCol>
                <a:gridCol w="466196">
                  <a:extLst>
                    <a:ext uri="{9D8B030D-6E8A-4147-A177-3AD203B41FA5}">
                      <a16:colId xmlns:a16="http://schemas.microsoft.com/office/drawing/2014/main" val="20001"/>
                    </a:ext>
                  </a:extLst>
                </a:gridCol>
                <a:gridCol w="466196">
                  <a:extLst>
                    <a:ext uri="{9D8B030D-6E8A-4147-A177-3AD203B41FA5}">
                      <a16:colId xmlns:a16="http://schemas.microsoft.com/office/drawing/2014/main" val="20002"/>
                    </a:ext>
                  </a:extLst>
                </a:gridCol>
              </a:tblGrid>
              <a:tr h="370417">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marL="91431" marR="91431" marT="45668" marB="45668">
                    <a:solidFill>
                      <a:schemeClr val="accent5">
                        <a:lumMod val="20000"/>
                        <a:lumOff val="80000"/>
                      </a:schemeClr>
                    </a:solidFill>
                  </a:tcPr>
                </a:tc>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extLst>
                  <a:ext uri="{0D108BD9-81ED-4DB2-BD59-A6C34878D82A}">
                    <a16:rowId xmlns:a16="http://schemas.microsoft.com/office/drawing/2014/main" val="10000"/>
                  </a:ext>
                </a:extLst>
              </a:tr>
              <a:tr h="370417">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marL="91431" marR="91431" marT="45668" marB="45668">
                    <a:solidFill>
                      <a:schemeClr val="accent5">
                        <a:lumMod val="20000"/>
                        <a:lumOff val="80000"/>
                      </a:schemeClr>
                    </a:solidFill>
                  </a:tcPr>
                </a:tc>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extLst>
                  <a:ext uri="{0D108BD9-81ED-4DB2-BD59-A6C34878D82A}">
                    <a16:rowId xmlns:a16="http://schemas.microsoft.com/office/drawing/2014/main" val="10001"/>
                  </a:ext>
                </a:extLst>
              </a:tr>
              <a:tr h="370417">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tc>
                  <a:txBody>
                    <a:bodyPr/>
                    <a:lstStyle/>
                    <a:p>
                      <a:pPr algn="ctr"/>
                      <a:r>
                        <a:rPr lang="en-US" altLang="zh-TW" sz="1800" dirty="0">
                          <a:solidFill>
                            <a:srgbClr val="0000FF"/>
                          </a:solidFill>
                        </a:rPr>
                        <a:t>1</a:t>
                      </a:r>
                      <a:endParaRPr lang="zh-TW" altLang="en-US" sz="1800" dirty="0">
                        <a:solidFill>
                          <a:srgbClr val="0000FF"/>
                        </a:solidFill>
                      </a:endParaRPr>
                    </a:p>
                  </a:txBody>
                  <a:tcPr marL="91431" marR="91431" marT="45668" marB="45668">
                    <a:solidFill>
                      <a:schemeClr val="accent5">
                        <a:lumMod val="20000"/>
                        <a:lumOff val="80000"/>
                      </a:schemeClr>
                    </a:solidFill>
                  </a:tcPr>
                </a:tc>
                <a:tc>
                  <a:txBody>
                    <a:bodyPr/>
                    <a:lstStyle/>
                    <a:p>
                      <a:pPr algn="ctr"/>
                      <a:r>
                        <a:rPr lang="en-US" altLang="zh-TW" sz="1800" dirty="0"/>
                        <a:t>-1</a:t>
                      </a:r>
                      <a:endParaRPr lang="zh-TW" altLang="en-US" sz="1800" dirty="0"/>
                    </a:p>
                  </a:txBody>
                  <a:tcPr marL="91431" marR="91431" marT="45668" marB="45668">
                    <a:solidFill>
                      <a:schemeClr val="accent5">
                        <a:lumMod val="20000"/>
                        <a:lumOff val="80000"/>
                      </a:schemeClr>
                    </a:solidFill>
                  </a:tcPr>
                </a:tc>
                <a:extLst>
                  <a:ext uri="{0D108BD9-81ED-4DB2-BD59-A6C34878D82A}">
                    <a16:rowId xmlns:a16="http://schemas.microsoft.com/office/drawing/2014/main" val="10002"/>
                  </a:ext>
                </a:extLst>
              </a:tr>
            </a:tbl>
          </a:graphicData>
        </a:graphic>
      </p:graphicFrame>
      <p:sp>
        <p:nvSpPr>
          <p:cNvPr id="23" name="文字方塊 56"/>
          <p:cNvSpPr txBox="1">
            <a:spLocks noChangeArrowheads="1"/>
          </p:cNvSpPr>
          <p:nvPr/>
        </p:nvSpPr>
        <p:spPr bwMode="auto">
          <a:xfrm>
            <a:off x="3621088" y="2452688"/>
            <a:ext cx="180181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dirty="0"/>
              <a:t>There are </a:t>
            </a:r>
            <a:r>
              <a:rPr lang="en-US" altLang="zh-TW" dirty="0">
                <a:solidFill>
                  <a:srgbClr val="FF0000"/>
                </a:solidFill>
              </a:rPr>
              <a:t>32</a:t>
            </a:r>
            <a:r>
              <a:rPr lang="en-US" altLang="zh-TW" dirty="0"/>
              <a:t> </a:t>
            </a:r>
            <a:r>
              <a:rPr lang="en-US" altLang="zh-TW" dirty="0">
                <a:solidFill>
                  <a:srgbClr val="FF0000"/>
                </a:solidFill>
              </a:rPr>
              <a:t>5x5</a:t>
            </a:r>
            <a:r>
              <a:rPr lang="en-US" altLang="zh-TW" dirty="0"/>
              <a:t> filters.</a:t>
            </a:r>
            <a:endParaRPr lang="zh-TW" altLang="en-US" dirty="0"/>
          </a:p>
        </p:txBody>
      </p:sp>
      <p:sp>
        <p:nvSpPr>
          <p:cNvPr id="24" name="文字方塊 57"/>
          <p:cNvSpPr txBox="1">
            <a:spLocks noChangeArrowheads="1"/>
          </p:cNvSpPr>
          <p:nvPr/>
        </p:nvSpPr>
        <p:spPr bwMode="auto">
          <a:xfrm>
            <a:off x="2927350" y="2522538"/>
            <a:ext cx="69215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800"/>
              <a:t>……</a:t>
            </a:r>
            <a:endParaRPr lang="zh-TW" altLang="en-US" sz="2800"/>
          </a:p>
        </p:txBody>
      </p:sp>
      <p:sp>
        <p:nvSpPr>
          <p:cNvPr id="25" name="文字方塊 58"/>
          <p:cNvSpPr txBox="1">
            <a:spLocks noChangeArrowheads="1"/>
          </p:cNvSpPr>
          <p:nvPr/>
        </p:nvSpPr>
        <p:spPr bwMode="auto">
          <a:xfrm>
            <a:off x="1230313" y="3489325"/>
            <a:ext cx="3951287"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2000"/>
              <a:t>Input_shape = ( 28 , 28 , 1)</a:t>
            </a:r>
            <a:endParaRPr lang="zh-TW" altLang="en-US" sz="2000"/>
          </a:p>
        </p:txBody>
      </p:sp>
      <p:sp>
        <p:nvSpPr>
          <p:cNvPr id="26" name="文字方塊 59"/>
          <p:cNvSpPr txBox="1">
            <a:spLocks noChangeArrowheads="1"/>
          </p:cNvSpPr>
          <p:nvPr/>
        </p:nvSpPr>
        <p:spPr bwMode="auto">
          <a:xfrm>
            <a:off x="2895600" y="4114800"/>
            <a:ext cx="26463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800"/>
              <a:t>1: black/white, 3: RGB</a:t>
            </a:r>
            <a:endParaRPr lang="zh-TW" altLang="en-US" sz="1800"/>
          </a:p>
        </p:txBody>
      </p:sp>
      <p:sp>
        <p:nvSpPr>
          <p:cNvPr id="27" name="文字方塊 60"/>
          <p:cNvSpPr txBox="1">
            <a:spLocks noChangeArrowheads="1"/>
          </p:cNvSpPr>
          <p:nvPr/>
        </p:nvSpPr>
        <p:spPr bwMode="auto">
          <a:xfrm>
            <a:off x="990600" y="4038600"/>
            <a:ext cx="20240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sz="1800"/>
              <a:t>28 x 28 pixels</a:t>
            </a:r>
            <a:endParaRPr lang="zh-TW" altLang="en-US" sz="1800"/>
          </a:p>
        </p:txBody>
      </p:sp>
      <p:sp>
        <p:nvSpPr>
          <p:cNvPr id="28" name="橢圓 61"/>
          <p:cNvSpPr>
            <a:spLocks noChangeArrowheads="1"/>
          </p:cNvSpPr>
          <p:nvPr/>
        </p:nvSpPr>
        <p:spPr bwMode="auto">
          <a:xfrm>
            <a:off x="1652588" y="5118100"/>
            <a:ext cx="630237"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a:solidFill>
                  <a:srgbClr val="000000"/>
                </a:solidFill>
              </a:rPr>
              <a:t>3</a:t>
            </a:r>
            <a:endParaRPr lang="zh-TW" altLang="en-US" sz="2000">
              <a:solidFill>
                <a:srgbClr val="000000"/>
              </a:solidFill>
            </a:endParaRPr>
          </a:p>
        </p:txBody>
      </p:sp>
      <p:sp>
        <p:nvSpPr>
          <p:cNvPr id="29" name="橢圓 62"/>
          <p:cNvSpPr>
            <a:spLocks noChangeArrowheads="1"/>
          </p:cNvSpPr>
          <p:nvPr/>
        </p:nvSpPr>
        <p:spPr bwMode="auto">
          <a:xfrm>
            <a:off x="2354263" y="5118100"/>
            <a:ext cx="630237"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a:solidFill>
                  <a:srgbClr val="000000"/>
                </a:solidFill>
              </a:rPr>
              <a:t>-1</a:t>
            </a:r>
            <a:endParaRPr lang="zh-TW" altLang="en-US" sz="2000">
              <a:solidFill>
                <a:srgbClr val="000000"/>
              </a:solidFill>
            </a:endParaRPr>
          </a:p>
        </p:txBody>
      </p:sp>
      <p:sp>
        <p:nvSpPr>
          <p:cNvPr id="30" name="橢圓 63"/>
          <p:cNvSpPr>
            <a:spLocks noChangeArrowheads="1"/>
          </p:cNvSpPr>
          <p:nvPr/>
        </p:nvSpPr>
        <p:spPr bwMode="auto">
          <a:xfrm>
            <a:off x="1646238" y="5838825"/>
            <a:ext cx="630237"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a:solidFill>
                  <a:srgbClr val="000000"/>
                </a:solidFill>
              </a:rPr>
              <a:t>-3</a:t>
            </a:r>
            <a:endParaRPr lang="zh-TW" altLang="en-US" sz="2000">
              <a:solidFill>
                <a:srgbClr val="000000"/>
              </a:solidFill>
            </a:endParaRPr>
          </a:p>
        </p:txBody>
      </p:sp>
      <p:sp>
        <p:nvSpPr>
          <p:cNvPr id="31" name="橢圓 64"/>
          <p:cNvSpPr>
            <a:spLocks noChangeArrowheads="1"/>
          </p:cNvSpPr>
          <p:nvPr/>
        </p:nvSpPr>
        <p:spPr bwMode="auto">
          <a:xfrm>
            <a:off x="2346325" y="5838825"/>
            <a:ext cx="630238"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a:solidFill>
                  <a:srgbClr val="000000"/>
                </a:solidFill>
              </a:rPr>
              <a:t>1</a:t>
            </a:r>
            <a:endParaRPr lang="zh-TW" altLang="en-US" sz="2000">
              <a:solidFill>
                <a:srgbClr val="000000"/>
              </a:solidFill>
            </a:endParaRPr>
          </a:p>
        </p:txBody>
      </p:sp>
      <p:sp>
        <p:nvSpPr>
          <p:cNvPr id="32" name="矩形 65"/>
          <p:cNvSpPr/>
          <p:nvPr/>
        </p:nvSpPr>
        <p:spPr>
          <a:xfrm>
            <a:off x="1652588" y="5092700"/>
            <a:ext cx="1331912" cy="1376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3" name="橢圓 66"/>
          <p:cNvSpPr>
            <a:spLocks noChangeArrowheads="1"/>
          </p:cNvSpPr>
          <p:nvPr/>
        </p:nvSpPr>
        <p:spPr bwMode="auto">
          <a:xfrm>
            <a:off x="3940175" y="5130800"/>
            <a:ext cx="630238" cy="630238"/>
          </a:xfrm>
          <a:prstGeom prst="ellipse">
            <a:avLst/>
          </a:prstGeom>
          <a:gradFill rotWithShape="1">
            <a:gsLst>
              <a:gs pos="0">
                <a:srgbClr val="F7F6FF"/>
              </a:gs>
              <a:gs pos="64999">
                <a:srgbClr val="ECEBFF"/>
              </a:gs>
              <a:gs pos="100000">
                <a:srgbClr val="E5E3FF"/>
              </a:gs>
            </a:gsLst>
            <a:lin ang="5400000" scaled="1"/>
          </a:gradFill>
          <a:ln w="9525">
            <a:solidFill>
              <a:srgbClr val="D4D3E7"/>
            </a:solidFill>
            <a:round/>
            <a:headEnd/>
            <a:tailEnd/>
          </a:ln>
          <a:effectLst>
            <a:outerShdw blurRad="40000" dist="20000" dir="5400000" rotWithShape="0">
              <a:srgbClr val="808080">
                <a:alpha val="37999"/>
              </a:srgbClr>
            </a:outerShdw>
          </a:effectLst>
        </p:spPr>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sz="2000">
                <a:solidFill>
                  <a:srgbClr val="000000"/>
                </a:solidFill>
              </a:rPr>
              <a:t>3</a:t>
            </a:r>
            <a:endParaRPr lang="zh-TW" altLang="en-US" sz="2000">
              <a:solidFill>
                <a:srgbClr val="000000"/>
              </a:solidFill>
            </a:endParaRPr>
          </a:p>
        </p:txBody>
      </p:sp>
      <p:sp>
        <p:nvSpPr>
          <p:cNvPr id="34" name="矩形 70"/>
          <p:cNvSpPr/>
          <p:nvPr/>
        </p:nvSpPr>
        <p:spPr>
          <a:xfrm>
            <a:off x="3940175" y="5105400"/>
            <a:ext cx="1331913" cy="137636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5" name="箭號: 向右 71"/>
          <p:cNvSpPr/>
          <p:nvPr/>
        </p:nvSpPr>
        <p:spPr>
          <a:xfrm>
            <a:off x="3082925" y="5583238"/>
            <a:ext cx="782638" cy="4778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TW" altLang="en-US"/>
          </a:p>
        </p:txBody>
      </p:sp>
      <p:sp>
        <p:nvSpPr>
          <p:cNvPr id="36" name="矩形 72"/>
          <p:cNvSpPr/>
          <p:nvPr/>
        </p:nvSpPr>
        <p:spPr>
          <a:xfrm>
            <a:off x="374650" y="1258888"/>
            <a:ext cx="5365750" cy="3213100"/>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37" name="矩形 73"/>
          <p:cNvSpPr/>
          <p:nvPr/>
        </p:nvSpPr>
        <p:spPr>
          <a:xfrm>
            <a:off x="1222375" y="4598988"/>
            <a:ext cx="4525963" cy="205422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38" name="直線單箭頭接點 75"/>
          <p:cNvCxnSpPr/>
          <p:nvPr/>
        </p:nvCxnSpPr>
        <p:spPr>
          <a:xfrm flipH="1">
            <a:off x="5748338" y="2152650"/>
            <a:ext cx="560387" cy="820738"/>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77"/>
          <p:cNvCxnSpPr>
            <a:endCxn id="37" idx="3"/>
          </p:cNvCxnSpPr>
          <p:nvPr/>
        </p:nvCxnSpPr>
        <p:spPr>
          <a:xfrm flipH="1">
            <a:off x="5748338" y="3252788"/>
            <a:ext cx="560387" cy="2373312"/>
          </a:xfrm>
          <a:prstGeom prst="straightConnector1">
            <a:avLst/>
          </a:prstGeom>
          <a:ln w="5715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接點 81"/>
          <p:cNvCxnSpPr/>
          <p:nvPr/>
        </p:nvCxnSpPr>
        <p:spPr>
          <a:xfrm>
            <a:off x="4114800" y="3886200"/>
            <a:ext cx="274638"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線接點 82"/>
          <p:cNvCxnSpPr/>
          <p:nvPr/>
        </p:nvCxnSpPr>
        <p:spPr>
          <a:xfrm>
            <a:off x="3124200" y="3886200"/>
            <a:ext cx="84455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線接點 84"/>
          <p:cNvCxnSpPr>
            <a:cxnSpLocks/>
          </p:cNvCxnSpPr>
          <p:nvPr/>
        </p:nvCxnSpPr>
        <p:spPr>
          <a:xfrm flipH="1">
            <a:off x="3962400" y="3886200"/>
            <a:ext cx="292100" cy="247650"/>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直線接點 86"/>
          <p:cNvCxnSpPr>
            <a:cxnSpLocks/>
          </p:cNvCxnSpPr>
          <p:nvPr/>
        </p:nvCxnSpPr>
        <p:spPr>
          <a:xfrm flipH="1">
            <a:off x="2286000" y="3886200"/>
            <a:ext cx="1241425" cy="211138"/>
          </a:xfrm>
          <a:prstGeom prst="line">
            <a:avLst/>
          </a:prstGeom>
          <a:ln w="381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28416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nodeType="withGroup">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Structure of the CNN model</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9458" y="2103667"/>
            <a:ext cx="7481125" cy="2257939"/>
          </a:xfrm>
          <a:prstGeom prst="rect">
            <a:avLst/>
          </a:prstGeom>
        </p:spPr>
      </p:pic>
    </p:spTree>
    <p:extLst>
      <p:ext uri="{BB962C8B-B14F-4D97-AF65-F5344CB8AC3E}">
        <p14:creationId xmlns:p14="http://schemas.microsoft.com/office/powerpoint/2010/main" val="3088494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Dropout Layer</a:t>
            </a: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8617" y="2832776"/>
            <a:ext cx="6174132" cy="3155330"/>
          </a:xfrm>
          <a:prstGeom prst="rect">
            <a:avLst/>
          </a:prstGeom>
        </p:spPr>
      </p:pic>
      <p:sp>
        <p:nvSpPr>
          <p:cNvPr id="4" name="TextBox 3"/>
          <p:cNvSpPr txBox="1"/>
          <p:nvPr/>
        </p:nvSpPr>
        <p:spPr>
          <a:xfrm>
            <a:off x="822960" y="2023009"/>
            <a:ext cx="7099143" cy="646331"/>
          </a:xfrm>
          <a:prstGeom prst="rect">
            <a:avLst/>
          </a:prstGeom>
          <a:noFill/>
        </p:spPr>
        <p:txBody>
          <a:bodyPr wrap="square" rtlCol="0">
            <a:spAutoFit/>
          </a:bodyPr>
          <a:lstStyle/>
          <a:p>
            <a:r>
              <a:rPr lang="en-US" dirty="0"/>
              <a:t>Dropout is a technique to fight overfitting. We randomly dropout some connections while training but use all units while </a:t>
            </a:r>
            <a:r>
              <a:rPr lang="en-US"/>
              <a:t>evaluate models. </a:t>
            </a:r>
          </a:p>
        </p:txBody>
      </p:sp>
    </p:spTree>
    <p:extLst>
      <p:ext uri="{BB962C8B-B14F-4D97-AF65-F5344CB8AC3E}">
        <p14:creationId xmlns:p14="http://schemas.microsoft.com/office/powerpoint/2010/main" val="15272419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Challenge of Deep Networks</a:t>
            </a:r>
          </a:p>
        </p:txBody>
      </p:sp>
      <p:sp>
        <p:nvSpPr>
          <p:cNvPr id="4" name="TextBox 3"/>
          <p:cNvSpPr txBox="1"/>
          <p:nvPr/>
        </p:nvSpPr>
        <p:spPr>
          <a:xfrm>
            <a:off x="822960" y="2023009"/>
            <a:ext cx="7099143" cy="1015663"/>
          </a:xfrm>
          <a:prstGeom prst="rect">
            <a:avLst/>
          </a:prstGeom>
          <a:noFill/>
        </p:spPr>
        <p:txBody>
          <a:bodyPr wrap="square" rtlCol="0">
            <a:spAutoFit/>
          </a:bodyPr>
          <a:lstStyle/>
          <a:p>
            <a:r>
              <a:rPr lang="en-US" sz="2000" dirty="0"/>
              <a:t>In theory, deep networks may work better than shallow network, However, in practical, deep networks are much harder to be trained. </a:t>
            </a:r>
          </a:p>
        </p:txBody>
      </p:sp>
    </p:spTree>
    <p:extLst>
      <p:ext uri="{BB962C8B-B14F-4D97-AF65-F5344CB8AC3E}">
        <p14:creationId xmlns:p14="http://schemas.microsoft.com/office/powerpoint/2010/main" val="9336184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Vanishing/Exploding gradients</a:t>
            </a:r>
          </a:p>
        </p:txBody>
      </p:sp>
      <mc:AlternateContent xmlns:mc="http://schemas.openxmlformats.org/markup-compatibility/2006" xmlns:a14="http://schemas.microsoft.com/office/drawing/2010/main">
        <mc:Choice Requires="a14">
          <p:sp>
            <p:nvSpPr>
              <p:cNvPr id="4" name="TextBox 3"/>
              <p:cNvSpPr txBox="1"/>
              <p:nvPr/>
            </p:nvSpPr>
            <p:spPr>
              <a:xfrm>
                <a:off x="822960" y="2023009"/>
                <a:ext cx="7099143" cy="3862148"/>
              </a:xfrm>
              <a:prstGeom prst="rect">
                <a:avLst/>
              </a:prstGeom>
              <a:noFill/>
            </p:spPr>
            <p:txBody>
              <a:bodyPr wrap="square" rtlCol="0">
                <a:spAutoFit/>
              </a:bodyPr>
              <a:lstStyle/>
              <a:p>
                <a:r>
                  <a:rPr lang="en-US" sz="2000" dirty="0"/>
                  <a:t>Almost all NN are trained by gradient descent method,  gradients are calculated backward from the last layer back to the first hidden layer. The formula may look like this:</a:t>
                </a:r>
              </a:p>
              <a:p>
                <a:endParaRPr lang="en-US" sz="2000" dirty="0"/>
              </a:p>
              <a:p>
                <a:pPr/>
                <a14:m>
                  <m:oMathPara xmlns:m="http://schemas.openxmlformats.org/officeDocument/2006/math">
                    <m:oMathParaPr>
                      <m:jc m:val="centerGroup"/>
                    </m:oMathParaPr>
                    <m:oMath xmlns:m="http://schemas.openxmlformats.org/officeDocument/2006/math">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𝐽</m:t>
                          </m:r>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𝑏</m:t>
                              </m:r>
                            </m:e>
                            <m:sub>
                              <m:r>
                                <a:rPr lang="en-US" sz="2000" b="0" i="1" smtClean="0">
                                  <a:latin typeface="Cambria Math" panose="02040503050406030204" pitchFamily="18" charset="0"/>
                                </a:rPr>
                                <m:t>1</m:t>
                              </m:r>
                            </m:sub>
                          </m:sSub>
                        </m:den>
                      </m:f>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𝜎</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1</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𝑤</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b="0" i="1" smtClean="0">
                              <a:latin typeface="Cambria Math" panose="02040503050406030204" pitchFamily="18" charset="0"/>
                            </a:rPr>
                            <m:t>𝜎</m:t>
                          </m:r>
                        </m:e>
                        <m:sup>
                          <m:r>
                            <a:rPr lang="en-US" sz="2000" b="0" i="1" smtClean="0">
                              <a:latin typeface="Cambria Math" panose="02040503050406030204" pitchFamily="18" charset="0"/>
                            </a:rPr>
                            <m:t>′</m:t>
                          </m:r>
                        </m:sup>
                      </m:sSup>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𝑧</m:t>
                              </m:r>
                            </m:e>
                            <m:sub>
                              <m:r>
                                <a:rPr lang="en-US" sz="2000" b="0" i="1" smtClean="0">
                                  <a:latin typeface="Cambria Math" panose="02040503050406030204" pitchFamily="18" charset="0"/>
                                </a:rPr>
                                <m:t>2</m:t>
                              </m:r>
                            </m:sub>
                          </m:sSub>
                        </m:e>
                      </m:d>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m:t>
                          </m:r>
                          <m:r>
                            <a:rPr lang="en-US" sz="2000" b="0" i="1" smtClean="0">
                              <a:latin typeface="Cambria Math" panose="02040503050406030204" pitchFamily="18" charset="0"/>
                            </a:rPr>
                            <m:t>𝑤</m:t>
                          </m:r>
                        </m:e>
                        <m:sub>
                          <m:r>
                            <a:rPr lang="en-US" sz="2000" b="0" i="1" smtClean="0">
                              <a:latin typeface="Cambria Math" panose="02040503050406030204" pitchFamily="18" charset="0"/>
                            </a:rPr>
                            <m:t>3</m:t>
                          </m:r>
                        </m:sub>
                      </m:sSub>
                      <m:r>
                        <a:rPr lang="en-US" sz="2000" i="1">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𝜎</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b="0" i="1" smtClean="0">
                                  <a:latin typeface="Cambria Math" panose="02040503050406030204" pitchFamily="18" charset="0"/>
                                </a:rPr>
                                <m:t>3</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r>
                            <a:rPr lang="en-US" sz="2000" b="0" i="1" smtClean="0">
                              <a:latin typeface="Cambria Math" panose="02040503050406030204" pitchFamily="18" charset="0"/>
                            </a:rPr>
                            <m:t>𝐽</m:t>
                          </m:r>
                        </m:num>
                        <m:den>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𝑎</m:t>
                              </m:r>
                            </m:e>
                            <m:sub>
                              <m:r>
                                <a:rPr lang="en-US" sz="2000" b="0" i="1" smtClean="0">
                                  <a:latin typeface="Cambria Math" panose="02040503050406030204" pitchFamily="18" charset="0"/>
                                </a:rPr>
                                <m:t>𝑛</m:t>
                              </m:r>
                            </m:sub>
                          </m:sSub>
                        </m:den>
                      </m:f>
                    </m:oMath>
                  </m:oMathPara>
                </a14:m>
                <a:endParaRPr lang="en-US" sz="2000" dirty="0"/>
              </a:p>
              <a:p>
                <a:endParaRPr lang="en-US" sz="2000" dirty="0"/>
              </a:p>
              <a:p>
                <a:r>
                  <a:rPr lang="en-US" sz="2000" dirty="0"/>
                  <a:t>When values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𝜎</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1</m:t>
                            </m:r>
                          </m:sub>
                        </m:sSub>
                      </m:e>
                    </m:d>
                    <m:r>
                      <a:rPr lang="en-US" sz="2000" b="0" i="1" smtClean="0">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𝑤</m:t>
                        </m:r>
                      </m:e>
                      <m:sub>
                        <m:r>
                          <a:rPr lang="en-US" sz="2000" i="1">
                            <a:latin typeface="Cambria Math" panose="02040503050406030204" pitchFamily="18" charset="0"/>
                          </a:rPr>
                          <m:t>2</m:t>
                        </m:r>
                      </m:sub>
                    </m:sSub>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𝜎</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2</m:t>
                            </m:r>
                          </m:sub>
                        </m:sSub>
                      </m:e>
                    </m:d>
                    <m:sSub>
                      <m:sSubPr>
                        <m:ctrlPr>
                          <a:rPr lang="en-US" sz="2000" i="1">
                            <a:latin typeface="Cambria Math" panose="02040503050406030204" pitchFamily="18" charset="0"/>
                          </a:rPr>
                        </m:ctrlPr>
                      </m:sSubPr>
                      <m:e>
                        <m:r>
                          <a:rPr lang="en-US" sz="2000" b="0" i="1" smtClean="0">
                            <a:latin typeface="Cambria Math" panose="02040503050406030204" pitchFamily="18" charset="0"/>
                          </a:rPr>
                          <m:t>,</m:t>
                        </m:r>
                        <m:r>
                          <a:rPr lang="en-US" sz="2000" i="1">
                            <a:latin typeface="Cambria Math" panose="02040503050406030204" pitchFamily="18" charset="0"/>
                          </a:rPr>
                          <m:t>𝑤</m:t>
                        </m:r>
                      </m:e>
                      <m:sub>
                        <m:r>
                          <a:rPr lang="en-US" sz="2000" i="1">
                            <a:latin typeface="Cambria Math" panose="02040503050406030204" pitchFamily="18" charset="0"/>
                          </a:rPr>
                          <m:t>3</m:t>
                        </m:r>
                      </m:sub>
                    </m:sSub>
                    <m:r>
                      <a:rPr lang="en-US" sz="2000" b="0" i="1" smtClean="0">
                        <a:latin typeface="Cambria Math" panose="02040503050406030204" pitchFamily="18" charset="0"/>
                      </a:rPr>
                      <m:t>,</m:t>
                    </m:r>
                    <m:sSup>
                      <m:sSupPr>
                        <m:ctrlPr>
                          <a:rPr lang="en-US" sz="2000" i="1">
                            <a:latin typeface="Cambria Math" panose="02040503050406030204" pitchFamily="18" charset="0"/>
                          </a:rPr>
                        </m:ctrlPr>
                      </m:sSupPr>
                      <m:e>
                        <m:r>
                          <a:rPr lang="en-US" sz="2000" i="1">
                            <a:latin typeface="Cambria Math" panose="02040503050406030204" pitchFamily="18" charset="0"/>
                          </a:rPr>
                          <m:t>𝜎</m:t>
                        </m:r>
                      </m:e>
                      <m:sup>
                        <m:r>
                          <a:rPr lang="en-US" sz="2000" i="1">
                            <a:latin typeface="Cambria Math" panose="02040503050406030204" pitchFamily="18" charset="0"/>
                          </a:rPr>
                          <m:t>′</m:t>
                        </m:r>
                      </m:sup>
                    </m:sSup>
                    <m:d>
                      <m:dPr>
                        <m:ctrlPr>
                          <a:rPr lang="en-US" sz="2000" i="1">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𝑧</m:t>
                            </m:r>
                          </m:e>
                          <m:sub>
                            <m:r>
                              <a:rPr lang="en-US" sz="2000" i="1">
                                <a:latin typeface="Cambria Math" panose="02040503050406030204" pitchFamily="18" charset="0"/>
                              </a:rPr>
                              <m:t>3</m:t>
                            </m:r>
                          </m:sub>
                        </m:sSub>
                      </m:e>
                    </m:d>
                    <m:r>
                      <a:rPr lang="en-US" sz="2000" b="0" i="1" smtClean="0">
                        <a:latin typeface="Cambria Math" panose="02040503050406030204" pitchFamily="18" charset="0"/>
                      </a:rPr>
                      <m:t>, …</m:t>
                    </m:r>
                  </m:oMath>
                </a14:m>
                <a:r>
                  <a:rPr lang="en-US" sz="2000" dirty="0"/>
                  <a:t> all &lt;1,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𝐽</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1</m:t>
                            </m:r>
                          </m:sub>
                        </m:sSub>
                      </m:den>
                    </m:f>
                  </m:oMath>
                </a14:m>
                <a:r>
                  <a:rPr lang="en-US" sz="2000" dirty="0"/>
                  <a:t> approaches 0. When they &gt;1, </a:t>
                </a:r>
                <a14:m>
                  <m:oMath xmlns:m="http://schemas.openxmlformats.org/officeDocument/2006/math">
                    <m:f>
                      <m:fPr>
                        <m:ctrlPr>
                          <a:rPr lang="en-US" sz="2000" i="1">
                            <a:latin typeface="Cambria Math" panose="02040503050406030204" pitchFamily="18" charset="0"/>
                          </a:rPr>
                        </m:ctrlPr>
                      </m:fPr>
                      <m:num>
                        <m:r>
                          <a:rPr lang="en-US" sz="2000" i="1">
                            <a:latin typeface="Cambria Math" panose="02040503050406030204" pitchFamily="18" charset="0"/>
                          </a:rPr>
                          <m:t>𝜕</m:t>
                        </m:r>
                        <m:r>
                          <a:rPr lang="en-US" sz="2000" i="1">
                            <a:latin typeface="Cambria Math" panose="02040503050406030204" pitchFamily="18" charset="0"/>
                          </a:rPr>
                          <m:t>𝐽</m:t>
                        </m:r>
                      </m:num>
                      <m:den>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𝑏</m:t>
                            </m:r>
                          </m:e>
                          <m:sub>
                            <m:r>
                              <a:rPr lang="en-US" sz="2000" i="1">
                                <a:latin typeface="Cambria Math" panose="02040503050406030204" pitchFamily="18" charset="0"/>
                              </a:rPr>
                              <m:t>1</m:t>
                            </m:r>
                          </m:sub>
                        </m:sSub>
                      </m:den>
                    </m:f>
                  </m:oMath>
                </a14:m>
                <a:r>
                  <a:rPr lang="en-US" sz="2000" dirty="0"/>
                  <a:t> approaches infinity. The former one is called gradient vanishing and the latter is called gradient exploding.  </a:t>
                </a:r>
              </a:p>
            </p:txBody>
          </p:sp>
        </mc:Choice>
        <mc:Fallback xmlns="">
          <p:sp>
            <p:nvSpPr>
              <p:cNvPr id="4" name="TextBox 3"/>
              <p:cNvSpPr txBox="1">
                <a:spLocks noRot="1" noChangeAspect="1" noMove="1" noResize="1" noEditPoints="1" noAdjustHandles="1" noChangeArrowheads="1" noChangeShapeType="1" noTextEdit="1"/>
              </p:cNvSpPr>
              <p:nvPr/>
            </p:nvSpPr>
            <p:spPr>
              <a:xfrm>
                <a:off x="822960" y="2023009"/>
                <a:ext cx="7099143" cy="3862148"/>
              </a:xfrm>
              <a:prstGeom prst="rect">
                <a:avLst/>
              </a:prstGeom>
              <a:blipFill rotWithShape="0">
                <a:blip r:embed="rId2"/>
                <a:stretch>
                  <a:fillRect l="-858" t="-948" r="-1288" b="-1896"/>
                </a:stretch>
              </a:blipFill>
            </p:spPr>
            <p:txBody>
              <a:bodyPr/>
              <a:lstStyle/>
              <a:p>
                <a:r>
                  <a:rPr lang="en-US">
                    <a:noFill/>
                  </a:rPr>
                  <a:t> </a:t>
                </a:r>
              </a:p>
            </p:txBody>
          </p:sp>
        </mc:Fallback>
      </mc:AlternateContent>
    </p:spTree>
    <p:extLst>
      <p:ext uri="{BB962C8B-B14F-4D97-AF65-F5344CB8AC3E}">
        <p14:creationId xmlns:p14="http://schemas.microsoft.com/office/powerpoint/2010/main" val="5874564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Convolutional Neural Networks</a:t>
            </a:r>
          </a:p>
        </p:txBody>
      </p:sp>
      <p:sp>
        <p:nvSpPr>
          <p:cNvPr id="3" name="Content Placeholder 2"/>
          <p:cNvSpPr>
            <a:spLocks noGrp="1"/>
          </p:cNvSpPr>
          <p:nvPr>
            <p:ph idx="1"/>
          </p:nvPr>
        </p:nvSpPr>
        <p:spPr>
          <a:xfrm>
            <a:off x="728283" y="1806498"/>
            <a:ext cx="7638477" cy="4060227"/>
          </a:xfrm>
        </p:spPr>
        <p:txBody>
          <a:bodyPr>
            <a:normAutofit/>
          </a:bodyPr>
          <a:lstStyle/>
          <a:p>
            <a:pPr marL="292608" lvl="1" indent="0">
              <a:buNone/>
            </a:pPr>
            <a:r>
              <a:rPr lang="en-US" altLang="en-US" sz="2000" dirty="0"/>
              <a:t>Fully connected network:</a:t>
            </a:r>
          </a:p>
          <a:p>
            <a:pPr marL="635508" lvl="1" indent="-342900"/>
            <a:r>
              <a:rPr lang="en-US" altLang="en-US" sz="2000" dirty="0"/>
              <a:t>It is good to learn a small model.</a:t>
            </a:r>
          </a:p>
          <a:p>
            <a:pPr marL="635508" lvl="1" indent="-342900"/>
            <a:r>
              <a:rPr lang="en-US" altLang="en-US" sz="2000" dirty="0"/>
              <a:t>How many parameters we have to learn for 1M-pixel images?  </a:t>
            </a:r>
          </a:p>
          <a:p>
            <a:pPr marL="635508" lvl="1" indent="-342900"/>
            <a:r>
              <a:rPr lang="en-US" altLang="en-US" sz="2000" dirty="0"/>
              <a:t>Do we really need all the edges?</a:t>
            </a:r>
          </a:p>
          <a:p>
            <a:pPr marL="635508" lvl="1" indent="-342900"/>
            <a:r>
              <a:rPr lang="en-US" altLang="en-US" sz="2000" dirty="0"/>
              <a:t>Can some of these be shared?</a:t>
            </a:r>
          </a:p>
          <a:p>
            <a:pPr marL="292608" lvl="1" indent="0">
              <a:buNone/>
            </a:pPr>
            <a:endParaRPr lang="en-US" altLang="en-US" sz="24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512536" y="3836611"/>
            <a:ext cx="4499846" cy="2241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095900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Vanishing/Exploding gradients</a:t>
            </a:r>
          </a:p>
        </p:txBody>
      </p:sp>
      <p:sp>
        <p:nvSpPr>
          <p:cNvPr id="4" name="TextBox 3"/>
          <p:cNvSpPr txBox="1"/>
          <p:nvPr/>
        </p:nvSpPr>
        <p:spPr>
          <a:xfrm>
            <a:off x="822960" y="2023009"/>
            <a:ext cx="7099143" cy="3170099"/>
          </a:xfrm>
          <a:prstGeom prst="rect">
            <a:avLst/>
          </a:prstGeom>
          <a:noFill/>
        </p:spPr>
        <p:txBody>
          <a:bodyPr wrap="square" rtlCol="0">
            <a:spAutoFit/>
          </a:bodyPr>
          <a:lstStyle/>
          <a:p>
            <a:r>
              <a:rPr lang="en-US" sz="2000" dirty="0"/>
              <a:t>Gradient vanishing and gradient exploding make the train of deep network very hard. </a:t>
            </a:r>
          </a:p>
          <a:p>
            <a:endParaRPr lang="en-US" sz="2000" dirty="0"/>
          </a:p>
          <a:p>
            <a:r>
              <a:rPr lang="en-US" sz="2000" dirty="0"/>
              <a:t>Gradient exploding can be eased by gradient clipping. That means if the gradient is greater than a predefined limit, say 1000, we set it to that limit. So the gradient will never exceed that limit.</a:t>
            </a:r>
          </a:p>
          <a:p>
            <a:endParaRPr lang="en-US" sz="2000" dirty="0"/>
          </a:p>
          <a:p>
            <a:r>
              <a:rPr lang="en-US" sz="2000" dirty="0"/>
              <a:t>Gradient vanishing is much harder to deal with. </a:t>
            </a:r>
          </a:p>
          <a:p>
            <a:endParaRPr lang="en-US" sz="2000" dirty="0"/>
          </a:p>
          <a:p>
            <a:endParaRPr lang="en-US" sz="2000" dirty="0"/>
          </a:p>
        </p:txBody>
      </p:sp>
    </p:spTree>
    <p:extLst>
      <p:ext uri="{BB962C8B-B14F-4D97-AF65-F5344CB8AC3E}">
        <p14:creationId xmlns:p14="http://schemas.microsoft.com/office/powerpoint/2010/main" val="20868117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Batch Normalization and Shortcut</a:t>
            </a:r>
          </a:p>
        </p:txBody>
      </p:sp>
      <p:sp>
        <p:nvSpPr>
          <p:cNvPr id="4" name="TextBox 3"/>
          <p:cNvSpPr txBox="1"/>
          <p:nvPr/>
        </p:nvSpPr>
        <p:spPr>
          <a:xfrm>
            <a:off x="822960" y="1806571"/>
            <a:ext cx="7099143" cy="1938992"/>
          </a:xfrm>
          <a:prstGeom prst="rect">
            <a:avLst/>
          </a:prstGeom>
          <a:noFill/>
        </p:spPr>
        <p:txBody>
          <a:bodyPr wrap="square" rtlCol="0">
            <a:spAutoFit/>
          </a:bodyPr>
          <a:lstStyle/>
          <a:p>
            <a:r>
              <a:rPr lang="en-US" sz="2000" dirty="0"/>
              <a:t>Several methods can be used to ease the gradient vanish problem.</a:t>
            </a:r>
          </a:p>
          <a:p>
            <a:endParaRPr lang="en-US" sz="2000" dirty="0"/>
          </a:p>
          <a:p>
            <a:pPr marL="342900" indent="-342900">
              <a:buFont typeface="Arial" panose="020B0604020202020204" pitchFamily="34" charset="0"/>
              <a:buChar char="•"/>
            </a:pPr>
            <a:r>
              <a:rPr lang="en-US" sz="2000" dirty="0"/>
              <a:t>Using different activation function, such as RELU. </a:t>
            </a:r>
          </a:p>
          <a:p>
            <a:pPr marL="342900" indent="-342900">
              <a:buFont typeface="Arial" panose="020B0604020202020204" pitchFamily="34" charset="0"/>
              <a:buChar char="•"/>
            </a:pPr>
            <a:r>
              <a:rPr lang="en-US" sz="2000" dirty="0"/>
              <a:t>Batch normalization</a:t>
            </a:r>
          </a:p>
          <a:p>
            <a:pPr marL="342900" indent="-342900">
              <a:buFont typeface="Arial" panose="020B0604020202020204" pitchFamily="34" charset="0"/>
              <a:buChar char="•"/>
            </a:pPr>
            <a:r>
              <a:rPr lang="en-US" sz="2000" dirty="0"/>
              <a:t>Shortcut (</a:t>
            </a:r>
            <a:r>
              <a:rPr lang="en-US" sz="2000" dirty="0" err="1"/>
              <a:t>ResNet</a:t>
            </a:r>
            <a:r>
              <a:rPr lang="en-US" sz="2000" dirty="0"/>
              <a:t> use this strategy).</a:t>
            </a:r>
          </a:p>
          <a:p>
            <a:pPr marL="342900" indent="-342900">
              <a:buFont typeface="Arial" panose="020B0604020202020204" pitchFamily="34" charset="0"/>
              <a:buChar char="•"/>
            </a:pPr>
            <a:r>
              <a:rPr lang="en-US" sz="2000" dirty="0"/>
              <a:t>Different initialization strategies (example: Xavier initialization)</a:t>
            </a:r>
          </a:p>
        </p:txBody>
      </p:sp>
      <p:pic>
        <p:nvPicPr>
          <p:cNvPr id="2" name="Picture 1"/>
          <p:cNvPicPr>
            <a:picLocks noChangeAspect="1"/>
          </p:cNvPicPr>
          <p:nvPr/>
        </p:nvPicPr>
        <p:blipFill>
          <a:blip r:embed="rId2"/>
          <a:stretch>
            <a:fillRect/>
          </a:stretch>
        </p:blipFill>
        <p:spPr>
          <a:xfrm>
            <a:off x="584275" y="3814774"/>
            <a:ext cx="8021169" cy="2238687"/>
          </a:xfrm>
          <a:prstGeom prst="rect">
            <a:avLst/>
          </a:prstGeom>
        </p:spPr>
      </p:pic>
    </p:spTree>
    <p:extLst>
      <p:ext uri="{BB962C8B-B14F-4D97-AF65-F5344CB8AC3E}">
        <p14:creationId xmlns:p14="http://schemas.microsoft.com/office/powerpoint/2010/main" val="25842113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Deep Network Samples - </a:t>
            </a:r>
            <a:r>
              <a:rPr lang="en-US" altLang="en-US" dirty="0" err="1">
                <a:ea typeface="ＭＳ Ｐゴシック" panose="020B0600070205080204" pitchFamily="34" charset="-128"/>
              </a:rPr>
              <a:t>LeNet</a:t>
            </a:r>
            <a:endParaRPr lang="en-US" altLang="en-US" dirty="0">
              <a:ea typeface="ＭＳ Ｐゴシック" panose="020B0600070205080204" pitchFamily="34" charset="-128"/>
            </a:endParaRPr>
          </a:p>
        </p:txBody>
      </p:sp>
      <p:sp>
        <p:nvSpPr>
          <p:cNvPr id="4" name="TextBox 3"/>
          <p:cNvSpPr txBox="1"/>
          <p:nvPr/>
        </p:nvSpPr>
        <p:spPr>
          <a:xfrm>
            <a:off x="822960" y="1998733"/>
            <a:ext cx="7543800" cy="1938992"/>
          </a:xfrm>
          <a:prstGeom prst="rect">
            <a:avLst/>
          </a:prstGeom>
          <a:noFill/>
        </p:spPr>
        <p:txBody>
          <a:bodyPr wrap="square" rtlCol="0">
            <a:spAutoFit/>
          </a:bodyPr>
          <a:lstStyle/>
          <a:p>
            <a:r>
              <a:rPr lang="en-US" sz="2000" dirty="0"/>
              <a:t>LeNet-5 is pioneering 7-level convolutional network by </a:t>
            </a:r>
            <a:r>
              <a:rPr lang="en-US" sz="2000" dirty="0" err="1">
                <a:hlinkClick r:id="rId2" tooltip="Yann LeCun"/>
              </a:rPr>
              <a:t>LeCun</a:t>
            </a:r>
            <a:r>
              <a:rPr lang="en-US" sz="2000" dirty="0"/>
              <a:t> et al. in 1998, that classifies digits, was applied by several banks to recognize hand-written numbers on checks digitized in 32x32 pixel images. The ability to process higher resolution images requires larger and more layers of convolutional neural networks, so this technique is constrained by the availability of computing resources.</a:t>
            </a:r>
          </a:p>
        </p:txBody>
      </p:sp>
      <p:pic>
        <p:nvPicPr>
          <p:cNvPr id="2" name="Picture 1"/>
          <p:cNvPicPr>
            <a:picLocks noChangeAspect="1"/>
          </p:cNvPicPr>
          <p:nvPr/>
        </p:nvPicPr>
        <p:blipFill>
          <a:blip r:embed="rId3"/>
          <a:stretch>
            <a:fillRect/>
          </a:stretch>
        </p:blipFill>
        <p:spPr>
          <a:xfrm>
            <a:off x="1205713" y="3937725"/>
            <a:ext cx="5866726" cy="2316672"/>
          </a:xfrm>
          <a:prstGeom prst="rect">
            <a:avLst/>
          </a:prstGeom>
        </p:spPr>
      </p:pic>
    </p:spTree>
    <p:extLst>
      <p:ext uri="{BB962C8B-B14F-4D97-AF65-F5344CB8AC3E}">
        <p14:creationId xmlns:p14="http://schemas.microsoft.com/office/powerpoint/2010/main" val="4199854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Deep Network Samples - </a:t>
            </a:r>
            <a:r>
              <a:rPr lang="en-US" altLang="en-US" dirty="0" err="1">
                <a:ea typeface="ＭＳ Ｐゴシック" panose="020B0600070205080204" pitchFamily="34" charset="-128"/>
              </a:rPr>
              <a:t>AlexNet</a:t>
            </a:r>
            <a:endParaRPr lang="en-US" altLang="en-US" dirty="0">
              <a:ea typeface="ＭＳ Ｐゴシック" panose="020B0600070205080204" pitchFamily="34" charset="-128"/>
            </a:endParaRPr>
          </a:p>
        </p:txBody>
      </p:sp>
      <p:sp>
        <p:nvSpPr>
          <p:cNvPr id="4" name="TextBox 3"/>
          <p:cNvSpPr txBox="1"/>
          <p:nvPr/>
        </p:nvSpPr>
        <p:spPr>
          <a:xfrm>
            <a:off x="828624" y="1820708"/>
            <a:ext cx="7543800" cy="1323439"/>
          </a:xfrm>
          <a:prstGeom prst="rect">
            <a:avLst/>
          </a:prstGeom>
          <a:noFill/>
        </p:spPr>
        <p:txBody>
          <a:bodyPr wrap="square" rtlCol="0">
            <a:spAutoFit/>
          </a:bodyPr>
          <a:lstStyle/>
          <a:p>
            <a:r>
              <a:rPr lang="en-US" sz="1600" dirty="0" err="1"/>
              <a:t>AlexNet</a:t>
            </a:r>
            <a:r>
              <a:rPr lang="en-US" sz="1600" dirty="0"/>
              <a:t> is a CNN designed by Alex </a:t>
            </a:r>
            <a:r>
              <a:rPr lang="en-US" sz="1600" dirty="0" err="1"/>
              <a:t>Krizhevsky</a:t>
            </a:r>
            <a:r>
              <a:rPr lang="en-US" sz="1600" dirty="0"/>
              <a:t>, and published with Ilya </a:t>
            </a:r>
            <a:r>
              <a:rPr lang="en-US" sz="1600" dirty="0" err="1"/>
              <a:t>Sutskever</a:t>
            </a:r>
            <a:r>
              <a:rPr lang="en-US" sz="1600" dirty="0"/>
              <a:t> and </a:t>
            </a:r>
            <a:r>
              <a:rPr lang="en-US" sz="1600" dirty="0" err="1"/>
              <a:t>Krizhevsky's</a:t>
            </a:r>
            <a:r>
              <a:rPr lang="en-US" sz="1600" dirty="0"/>
              <a:t> PhD advisor Geoffrey </a:t>
            </a:r>
            <a:r>
              <a:rPr lang="en-US" sz="1600" dirty="0" err="1"/>
              <a:t>Hintonwho</a:t>
            </a:r>
            <a:r>
              <a:rPr lang="en-US" sz="1600" dirty="0"/>
              <a:t> was originally resistant to the idea of his student. </a:t>
            </a:r>
            <a:r>
              <a:rPr lang="en-US" sz="1600" dirty="0" err="1"/>
              <a:t>AlexNet</a:t>
            </a:r>
            <a:r>
              <a:rPr lang="en-US" sz="1600" dirty="0"/>
              <a:t> competed in the ImageNet Large Scale Visual Recognition Challenge on September 30, 2012. The network achieved a top-5 error of 15.3%, more than 10.8 percentage points lower than that of the runner up.</a:t>
            </a:r>
          </a:p>
        </p:txBody>
      </p:sp>
      <p:pic>
        <p:nvPicPr>
          <p:cNvPr id="1028" name="Picture 4" descr="https://cdn-images-1.medium.com/max/1000/1*wzflNwJw9QkjWWvTosXhN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3533" y="3227494"/>
            <a:ext cx="7793227" cy="29006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104286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Deep Network Samples - </a:t>
            </a:r>
            <a:r>
              <a:rPr lang="en-US" altLang="en-US" dirty="0" err="1">
                <a:ea typeface="ＭＳ Ｐゴシック" panose="020B0600070205080204" pitchFamily="34" charset="-128"/>
              </a:rPr>
              <a:t>AlexNet</a:t>
            </a:r>
            <a:endParaRPr lang="en-US" altLang="en-US" dirty="0">
              <a:ea typeface="ＭＳ Ｐゴシック" panose="020B0600070205080204" pitchFamily="34" charset="-128"/>
            </a:endParaRPr>
          </a:p>
        </p:txBody>
      </p:sp>
      <p:sp>
        <p:nvSpPr>
          <p:cNvPr id="4" name="TextBox 3"/>
          <p:cNvSpPr txBox="1"/>
          <p:nvPr/>
        </p:nvSpPr>
        <p:spPr>
          <a:xfrm>
            <a:off x="822960" y="1737361"/>
            <a:ext cx="7543800" cy="4893647"/>
          </a:xfrm>
          <a:prstGeom prst="rect">
            <a:avLst/>
          </a:prstGeom>
          <a:noFill/>
        </p:spPr>
        <p:txBody>
          <a:bodyPr wrap="square" rtlCol="0">
            <a:spAutoFit/>
          </a:bodyPr>
          <a:lstStyle/>
          <a:p>
            <a:r>
              <a:rPr lang="en-US" sz="1600" dirty="0" err="1"/>
              <a:t>AlexNet</a:t>
            </a:r>
            <a:r>
              <a:rPr lang="en-US" sz="1600" dirty="0"/>
              <a:t> has 7 hidden layers, 650K neurons,  62.3 million parameters, in which 3.7 million (6%) are in convolution layers and 58.6 million (94%) are in FC layers.  </a:t>
            </a:r>
          </a:p>
          <a:p>
            <a:endParaRPr lang="en-US" sz="1600" dirty="0"/>
          </a:p>
          <a:p>
            <a:r>
              <a:rPr lang="en-US" sz="1600" dirty="0"/>
              <a:t>The highlights of the paper:</a:t>
            </a:r>
          </a:p>
          <a:p>
            <a:pPr marL="342900" indent="-342900">
              <a:buAutoNum type="arabicPeriod"/>
            </a:pPr>
            <a:r>
              <a:rPr lang="en-US" sz="1600" dirty="0"/>
              <a:t>Use </a:t>
            </a:r>
            <a:r>
              <a:rPr lang="en-US" sz="1600" dirty="0" err="1"/>
              <a:t>Relu</a:t>
            </a:r>
            <a:r>
              <a:rPr lang="en-US" sz="1600" dirty="0"/>
              <a:t> instead of </a:t>
            </a:r>
            <a:r>
              <a:rPr lang="en-US" sz="1600" dirty="0" err="1"/>
              <a:t>Tanh</a:t>
            </a:r>
            <a:r>
              <a:rPr lang="en-US" sz="1600" dirty="0"/>
              <a:t> to add non-linearity. It accelerates the speed by 6 times at the same accuracy.</a:t>
            </a:r>
          </a:p>
          <a:p>
            <a:pPr marL="342900" indent="-342900">
              <a:buAutoNum type="arabicPeriod"/>
            </a:pPr>
            <a:r>
              <a:rPr lang="en-US" sz="1600" dirty="0"/>
              <a:t>Use dropout instead of </a:t>
            </a:r>
            <a:r>
              <a:rPr lang="en-US" sz="1600" dirty="0" err="1"/>
              <a:t>regularisation</a:t>
            </a:r>
            <a:r>
              <a:rPr lang="en-US" sz="1600" dirty="0"/>
              <a:t> to deal with overfitting. However the training time is doubled with the dropout rate of 0.5.</a:t>
            </a:r>
          </a:p>
          <a:p>
            <a:pPr marL="342900" indent="-342900">
              <a:buAutoNum type="arabicPeriod"/>
            </a:pPr>
            <a:r>
              <a:rPr lang="en-US" sz="1600" dirty="0"/>
              <a:t>Overlap pooling to reduce the size of network. It reduces the top-1 and top-5 error rates by 0.4% and 0.3%, </a:t>
            </a:r>
            <a:r>
              <a:rPr lang="en-US" sz="1600" dirty="0" err="1"/>
              <a:t>repectively</a:t>
            </a:r>
            <a:r>
              <a:rPr lang="en-US" sz="1600" dirty="0"/>
              <a:t>.</a:t>
            </a:r>
          </a:p>
          <a:p>
            <a:pPr marL="342900" indent="-342900">
              <a:buFontTx/>
              <a:buAutoNum type="arabicPeriod"/>
            </a:pPr>
            <a:r>
              <a:rPr lang="en-US" sz="1600" dirty="0"/>
              <a:t>Copy convolution layers into different GPUs; Distribute the fully connected layers into different GPUs.</a:t>
            </a:r>
          </a:p>
          <a:p>
            <a:pPr marL="342900" indent="-342900">
              <a:buAutoNum type="arabicPeriod"/>
            </a:pPr>
            <a:r>
              <a:rPr lang="en-US" sz="1600" dirty="0"/>
              <a:t>Feed one batch of training data into convolutional layers for every GPU (Data Parallel).</a:t>
            </a:r>
          </a:p>
          <a:p>
            <a:pPr marL="342900" indent="-342900">
              <a:buFontTx/>
              <a:buAutoNum type="arabicPeriod"/>
            </a:pPr>
            <a:r>
              <a:rPr lang="en-US" sz="1600" dirty="0"/>
              <a:t>Feed the results of convolutional layers into the distributed fully connected layers batch by batch (Model Parallel) When the last step is done for every GPU. </a:t>
            </a:r>
            <a:r>
              <a:rPr lang="en-US" sz="1600" dirty="0" err="1"/>
              <a:t>Backpropogate</a:t>
            </a:r>
            <a:r>
              <a:rPr lang="en-US" sz="1600" dirty="0"/>
              <a:t> gradients batch by batch and synchronize the weights of the convolutional layers.</a:t>
            </a:r>
          </a:p>
          <a:p>
            <a:pPr marL="342900" indent="-342900">
              <a:buAutoNum type="arabicPeriod"/>
            </a:pPr>
            <a:endParaRPr lang="en-US" sz="1600" dirty="0"/>
          </a:p>
        </p:txBody>
      </p:sp>
    </p:spTree>
    <p:extLst>
      <p:ext uri="{BB962C8B-B14F-4D97-AF65-F5344CB8AC3E}">
        <p14:creationId xmlns:p14="http://schemas.microsoft.com/office/powerpoint/2010/main" val="3909379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dirty="0"/>
              <a:t>Eight ILSVRC-2010 test images</a:t>
            </a:r>
            <a:endParaRPr lang="en-US" altLang="en-US" dirty="0">
              <a:ea typeface="ＭＳ Ｐゴシック" panose="020B0600070205080204" pitchFamily="34" charset="-128"/>
            </a:endParaRPr>
          </a:p>
        </p:txBody>
      </p:sp>
      <p:pic>
        <p:nvPicPr>
          <p:cNvPr id="2" name="Picture 1"/>
          <p:cNvPicPr>
            <a:picLocks noChangeAspect="1"/>
          </p:cNvPicPr>
          <p:nvPr/>
        </p:nvPicPr>
        <p:blipFill>
          <a:blip r:embed="rId2"/>
          <a:stretch>
            <a:fillRect/>
          </a:stretch>
        </p:blipFill>
        <p:spPr>
          <a:xfrm>
            <a:off x="822960" y="1737361"/>
            <a:ext cx="6716389" cy="4486623"/>
          </a:xfrm>
          <a:prstGeom prst="rect">
            <a:avLst/>
          </a:prstGeom>
        </p:spPr>
      </p:pic>
    </p:spTree>
    <p:extLst>
      <p:ext uri="{BB962C8B-B14F-4D97-AF65-F5344CB8AC3E}">
        <p14:creationId xmlns:p14="http://schemas.microsoft.com/office/powerpoint/2010/main" val="959867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dirty="0"/>
              <a:t>Five ILSVRC-2010 test images</a:t>
            </a:r>
            <a:endParaRPr lang="en-US" altLang="en-US" dirty="0">
              <a:ea typeface="ＭＳ Ｐゴシック" panose="020B0600070205080204" pitchFamily="34" charset="-128"/>
            </a:endParaRPr>
          </a:p>
        </p:txBody>
      </p:sp>
      <p:pic>
        <p:nvPicPr>
          <p:cNvPr id="3" name="Picture 2"/>
          <p:cNvPicPr>
            <a:picLocks noChangeAspect="1"/>
          </p:cNvPicPr>
          <p:nvPr/>
        </p:nvPicPr>
        <p:blipFill>
          <a:blip r:embed="rId2"/>
          <a:stretch>
            <a:fillRect/>
          </a:stretch>
        </p:blipFill>
        <p:spPr>
          <a:xfrm>
            <a:off x="1195193" y="1794006"/>
            <a:ext cx="6289939" cy="4449043"/>
          </a:xfrm>
          <a:prstGeom prst="rect">
            <a:avLst/>
          </a:prstGeom>
        </p:spPr>
      </p:pic>
    </p:spTree>
    <p:extLst>
      <p:ext uri="{BB962C8B-B14F-4D97-AF65-F5344CB8AC3E}">
        <p14:creationId xmlns:p14="http://schemas.microsoft.com/office/powerpoint/2010/main" val="63051347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Deep Network Samples - VGG</a:t>
            </a:r>
          </a:p>
        </p:txBody>
      </p:sp>
      <p:sp>
        <p:nvSpPr>
          <p:cNvPr id="4" name="TextBox 3"/>
          <p:cNvSpPr txBox="1"/>
          <p:nvPr/>
        </p:nvSpPr>
        <p:spPr>
          <a:xfrm>
            <a:off x="822960" y="1737361"/>
            <a:ext cx="7543800" cy="2554545"/>
          </a:xfrm>
          <a:prstGeom prst="rect">
            <a:avLst/>
          </a:prstGeom>
          <a:noFill/>
        </p:spPr>
        <p:txBody>
          <a:bodyPr wrap="square" rtlCol="0">
            <a:spAutoFit/>
          </a:bodyPr>
          <a:lstStyle/>
          <a:p>
            <a:r>
              <a:rPr lang="en-US" sz="1600" dirty="0"/>
              <a:t>VGG16 is a convolutional neural network model proposed by K. </a:t>
            </a:r>
            <a:r>
              <a:rPr lang="en-US" sz="1600" dirty="0" err="1"/>
              <a:t>Simonyan</a:t>
            </a:r>
            <a:r>
              <a:rPr lang="en-US" sz="1600" dirty="0"/>
              <a:t> and A. Zisserman from the University of Oxford in the paper “Very Deep Convolutional Networks for Large-Scale Image Recognition”. The model achieves 92.7% top-5 test accuracy in ImageNet, which is a dataset of over 14 million images belonging to 1000 classes. It was one of the famous model submitted to ILSVRC-2014. It makes the improvement over </a:t>
            </a:r>
            <a:r>
              <a:rPr lang="en-US" sz="1600" dirty="0" err="1"/>
              <a:t>AlexNet</a:t>
            </a:r>
            <a:r>
              <a:rPr lang="en-US" sz="1600" dirty="0"/>
              <a:t> by replacing large kernel-sized filters (11 and 5 in the first and second convolutional layer, respectively) with multiple 3×3 kernel-sized filters one after another. VGG16 was trained for weeks and was using NVIDIA Titan Black GPU’s.</a:t>
            </a:r>
          </a:p>
          <a:p>
            <a:endParaRPr lang="en-US" sz="1600" dirty="0"/>
          </a:p>
          <a:p>
            <a:r>
              <a:rPr lang="en-US" sz="1600" dirty="0" err="1"/>
              <a:t>Pretrained</a:t>
            </a:r>
            <a:r>
              <a:rPr lang="en-US" sz="1600" dirty="0"/>
              <a:t> VGG models are available online and you can use it as a start point.</a:t>
            </a:r>
          </a:p>
        </p:txBody>
      </p:sp>
    </p:spTree>
    <p:extLst>
      <p:ext uri="{BB962C8B-B14F-4D97-AF65-F5344CB8AC3E}">
        <p14:creationId xmlns:p14="http://schemas.microsoft.com/office/powerpoint/2010/main" val="13441163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Deep Network Samples - VGG</a:t>
            </a:r>
          </a:p>
        </p:txBody>
      </p:sp>
      <p:pic>
        <p:nvPicPr>
          <p:cNvPr id="2" name="Picture 1"/>
          <p:cNvPicPr>
            <a:picLocks noChangeAspect="1"/>
          </p:cNvPicPr>
          <p:nvPr/>
        </p:nvPicPr>
        <p:blipFill>
          <a:blip r:embed="rId2"/>
          <a:stretch>
            <a:fillRect/>
          </a:stretch>
        </p:blipFill>
        <p:spPr>
          <a:xfrm>
            <a:off x="906308" y="1930140"/>
            <a:ext cx="7242372" cy="4031131"/>
          </a:xfrm>
          <a:prstGeom prst="rect">
            <a:avLst/>
          </a:prstGeom>
        </p:spPr>
      </p:pic>
    </p:spTree>
    <p:extLst>
      <p:ext uri="{BB962C8B-B14F-4D97-AF65-F5344CB8AC3E}">
        <p14:creationId xmlns:p14="http://schemas.microsoft.com/office/powerpoint/2010/main" val="107670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Deep Network Samples - VGG</a:t>
            </a:r>
          </a:p>
        </p:txBody>
      </p:sp>
      <p:pic>
        <p:nvPicPr>
          <p:cNvPr id="2050" name="Picture 2" descr="https://neurohive.io/wp-content/uploads/2018/11/Capture-564x57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933" y="1813642"/>
            <a:ext cx="5915277" cy="44415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50608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1" name="標題 1"/>
          <p:cNvSpPr>
            <a:spLocks noGrp="1"/>
          </p:cNvSpPr>
          <p:nvPr>
            <p:ph type="title"/>
          </p:nvPr>
        </p:nvSpPr>
        <p:spPr>
          <a:xfrm>
            <a:off x="628650" y="365125"/>
            <a:ext cx="7886700" cy="1325563"/>
          </a:xfrm>
        </p:spPr>
        <p:txBody>
          <a:bodyPr/>
          <a:lstStyle/>
          <a:p>
            <a:r>
              <a:rPr lang="en-US" altLang="zh-TW">
                <a:ea typeface="ＭＳ Ｐゴシック" panose="020B0600070205080204" pitchFamily="34" charset="-128"/>
              </a:rPr>
              <a:t>Consider learning an image:</a:t>
            </a:r>
            <a:endParaRPr lang="zh-TW" altLang="en-US">
              <a:ea typeface="ＭＳ Ｐゴシック" panose="020B0600070205080204" pitchFamily="34" charset="-128"/>
            </a:endParaRPr>
          </a:p>
        </p:txBody>
      </p:sp>
      <p:sp>
        <p:nvSpPr>
          <p:cNvPr id="15362" name="內容版面配置區 2"/>
          <p:cNvSpPr>
            <a:spLocks noGrp="1"/>
          </p:cNvSpPr>
          <p:nvPr>
            <p:ph idx="1"/>
          </p:nvPr>
        </p:nvSpPr>
        <p:spPr>
          <a:xfrm>
            <a:off x="628650" y="1825625"/>
            <a:ext cx="7886700" cy="4351338"/>
          </a:xfrm>
        </p:spPr>
        <p:txBody>
          <a:bodyPr/>
          <a:lstStyle/>
          <a:p>
            <a:r>
              <a:rPr lang="en-US" altLang="zh-TW">
                <a:ea typeface="ＭＳ Ｐゴシック" panose="020B0600070205080204" pitchFamily="34" charset="-128"/>
              </a:rPr>
              <a:t>Some patterns are much smaller than the whole image</a:t>
            </a:r>
            <a:endParaRPr lang="zh-TW" altLang="en-US">
              <a:ea typeface="ＭＳ Ｐゴシック" panose="020B0600070205080204" pitchFamily="34" charset="-128"/>
            </a:endParaRPr>
          </a:p>
        </p:txBody>
      </p:sp>
      <p:pic>
        <p:nvPicPr>
          <p:cNvPr id="15363" name="Picture 4" descr="https://upload.wikimedia.org/wikipedia/commons/5/5e/Silverbird_in_Murchison_Falls_National_Park,_Ugand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139" y="3118187"/>
            <a:ext cx="24860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TW" altLang="en-US" sz="1800"/>
          </a:p>
        </p:txBody>
      </p:sp>
      <p:pic>
        <p:nvPicPr>
          <p:cNvPr id="8" name="圖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834157" y="3110995"/>
            <a:ext cx="1296987" cy="1139825"/>
          </a:xfrm>
          <a:prstGeom prst="rect">
            <a:avLst/>
          </a:prstGeom>
          <a:noFill/>
          <a:ln w="57150">
            <a:solidFill>
              <a:srgbClr val="FF0000"/>
            </a:solidFill>
            <a:miter lim="800000"/>
            <a:headEnd/>
            <a:tailEnd/>
          </a:ln>
          <a:extLst>
            <a:ext uri="{909E8E84-426E-40DD-AFC4-6F175D3DCCD1}">
              <a14:hiddenFill xmlns:a14="http://schemas.microsoft.com/office/drawing/2010/main">
                <a:solidFill>
                  <a:srgbClr val="FFFFFF"/>
                </a:solidFill>
              </a14:hiddenFill>
            </a:ext>
          </a:extLst>
        </p:spPr>
      </p:pic>
      <p:pic>
        <p:nvPicPr>
          <p:cNvPr id="9" name="圖片 1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08124" y="2988806"/>
            <a:ext cx="2151062"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圓角矩形圖說文字 42"/>
          <p:cNvSpPr/>
          <p:nvPr/>
        </p:nvSpPr>
        <p:spPr>
          <a:xfrm>
            <a:off x="5880887" y="4185395"/>
            <a:ext cx="2422525" cy="601663"/>
          </a:xfrm>
          <a:prstGeom prst="wedgeRoundRectCallout">
            <a:avLst>
              <a:gd name="adj1" fmla="val -16286"/>
              <a:gd name="adj2" fmla="val -92191"/>
              <a:gd name="adj3" fmla="val 16667"/>
            </a:avLst>
          </a:prstGeom>
          <a:noFill/>
        </p:spPr>
        <p:style>
          <a:lnRef idx="2">
            <a:schemeClr val="accent2">
              <a:shade val="50000"/>
            </a:schemeClr>
          </a:lnRef>
          <a:fillRef idx="1">
            <a:schemeClr val="accent2"/>
          </a:fillRef>
          <a:effectRef idx="0">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a:t>
            </a:r>
            <a:r>
              <a:rPr lang="en-US" altLang="zh-TW">
                <a:solidFill>
                  <a:srgbClr val="FF0000"/>
                </a:solidFill>
              </a:rPr>
              <a:t>beak</a:t>
            </a:r>
            <a:r>
              <a:rPr lang="en-US" altLang="zh-TW">
                <a:solidFill>
                  <a:srgbClr val="000000"/>
                </a:solidFill>
              </a:rPr>
              <a:t>”</a:t>
            </a:r>
            <a:r>
              <a:rPr lang="zh-TW" altLang="en-US">
                <a:solidFill>
                  <a:srgbClr val="000000"/>
                </a:solidFill>
              </a:rPr>
              <a:t> </a:t>
            </a:r>
            <a:r>
              <a:rPr lang="en-US" altLang="zh-TW">
                <a:solidFill>
                  <a:srgbClr val="000000"/>
                </a:solidFill>
              </a:rPr>
              <a:t>detector</a:t>
            </a:r>
            <a:endParaRPr lang="zh-TW" altLang="en-US">
              <a:solidFill>
                <a:srgbClr val="000000"/>
              </a:solidFill>
            </a:endParaRPr>
          </a:p>
        </p:txBody>
      </p:sp>
      <p:sp>
        <p:nvSpPr>
          <p:cNvPr id="12" name="矩形 43"/>
          <p:cNvSpPr/>
          <p:nvPr/>
        </p:nvSpPr>
        <p:spPr>
          <a:xfrm>
            <a:off x="1270900" y="3208030"/>
            <a:ext cx="406400" cy="37941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cxnSp>
        <p:nvCxnSpPr>
          <p:cNvPr id="13" name="直線單箭頭接點 45"/>
          <p:cNvCxnSpPr>
            <a:stCxn id="12" idx="3"/>
            <a:endCxn id="8" idx="1"/>
          </p:cNvCxnSpPr>
          <p:nvPr/>
        </p:nvCxnSpPr>
        <p:spPr>
          <a:xfrm>
            <a:off x="1677300" y="3397736"/>
            <a:ext cx="2156857" cy="28317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字方塊 48"/>
          <p:cNvSpPr txBox="1"/>
          <p:nvPr/>
        </p:nvSpPr>
        <p:spPr>
          <a:xfrm>
            <a:off x="786951" y="2481252"/>
            <a:ext cx="7391400" cy="461665"/>
          </a:xfrm>
          <a:prstGeom prst="rect">
            <a:avLst/>
          </a:prstGeom>
          <a:noFill/>
        </p:spPr>
        <p:style>
          <a:lnRef idx="0">
            <a:schemeClr val="accent2"/>
          </a:lnRef>
          <a:fillRef idx="3">
            <a:schemeClr val="accent2"/>
          </a:fillRef>
          <a:effectRef idx="3">
            <a:schemeClr val="accent2"/>
          </a:effectRef>
          <a:fontRef idx="minor">
            <a:schemeClr val="lt1"/>
          </a:fontRef>
        </p:style>
        <p:txBody>
          <a:bodyPr>
            <a:spAutoFit/>
          </a:bodyPr>
          <a:lstStyle/>
          <a:p>
            <a:pPr>
              <a:defRPr/>
            </a:pPr>
            <a:r>
              <a:rPr lang="en-US" altLang="zh-TW" sz="2400" dirty="0">
                <a:solidFill>
                  <a:srgbClr val="FF0000"/>
                </a:solidFill>
              </a:rPr>
              <a:t>Can represent a small region with fewer parameters</a:t>
            </a:r>
            <a:endParaRPr lang="zh-TW" altLang="en-US" sz="2400" dirty="0">
              <a:solidFill>
                <a:srgbClr val="FF0000"/>
              </a:solidFill>
            </a:endParaRPr>
          </a:p>
        </p:txBody>
      </p:sp>
    </p:spTree>
    <p:extLst>
      <p:ext uri="{BB962C8B-B14F-4D97-AF65-F5344CB8AC3E}">
        <p14:creationId xmlns:p14="http://schemas.microsoft.com/office/powerpoint/2010/main" val="31246204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Deep Network Samples - </a:t>
            </a:r>
            <a:r>
              <a:rPr lang="en-US" altLang="en-US" dirty="0" err="1">
                <a:ea typeface="ＭＳ Ｐゴシック" panose="020B0600070205080204" pitchFamily="34" charset="-128"/>
              </a:rPr>
              <a:t>ResNet</a:t>
            </a:r>
            <a:endParaRPr lang="en-US" altLang="en-US" dirty="0">
              <a:ea typeface="ＭＳ Ｐゴシック" panose="020B0600070205080204" pitchFamily="34" charset="-128"/>
            </a:endParaRPr>
          </a:p>
        </p:txBody>
      </p:sp>
      <p:sp>
        <p:nvSpPr>
          <p:cNvPr id="4" name="TextBox 3"/>
          <p:cNvSpPr txBox="1"/>
          <p:nvPr/>
        </p:nvSpPr>
        <p:spPr>
          <a:xfrm>
            <a:off x="822960" y="1737361"/>
            <a:ext cx="7543800" cy="584775"/>
          </a:xfrm>
          <a:prstGeom prst="rect">
            <a:avLst/>
          </a:prstGeom>
          <a:noFill/>
        </p:spPr>
        <p:txBody>
          <a:bodyPr wrap="square" rtlCol="0">
            <a:spAutoFit/>
          </a:bodyPr>
          <a:lstStyle/>
          <a:p>
            <a:r>
              <a:rPr lang="en-US" sz="1600" dirty="0" err="1"/>
              <a:t>ResNet</a:t>
            </a:r>
            <a:r>
              <a:rPr lang="en-US" sz="1600" dirty="0"/>
              <a:t> is the Convolutional Neural Networks developed by Microsoft team that won ILSRVC 2015 competition and surpass the human performance on ImageNet dataset. </a:t>
            </a:r>
          </a:p>
        </p:txBody>
      </p:sp>
      <p:pic>
        <p:nvPicPr>
          <p:cNvPr id="7170" name="Picture 2" descr="https://cdn-images-1.medium.com/max/2100/0*pkrso8DZa0m6IAcJ.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126" y="2987112"/>
            <a:ext cx="8750038" cy="24750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63795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Deep Network Samples – </a:t>
            </a:r>
            <a:r>
              <a:rPr lang="en-US" altLang="en-US" dirty="0" err="1">
                <a:ea typeface="ＭＳ Ｐゴシック" panose="020B0600070205080204" pitchFamily="34" charset="-128"/>
              </a:rPr>
              <a:t>GoogLeNet</a:t>
            </a:r>
            <a:endParaRPr lang="en-US" altLang="en-US" dirty="0">
              <a:ea typeface="ＭＳ Ｐゴシック" panose="020B0600070205080204" pitchFamily="34" charset="-128"/>
            </a:endParaRPr>
          </a:p>
        </p:txBody>
      </p:sp>
      <p:sp>
        <p:nvSpPr>
          <p:cNvPr id="4" name="TextBox 3"/>
          <p:cNvSpPr txBox="1"/>
          <p:nvPr/>
        </p:nvSpPr>
        <p:spPr>
          <a:xfrm>
            <a:off x="822960" y="1737361"/>
            <a:ext cx="7543800" cy="584775"/>
          </a:xfrm>
          <a:prstGeom prst="rect">
            <a:avLst/>
          </a:prstGeom>
          <a:noFill/>
        </p:spPr>
        <p:txBody>
          <a:bodyPr wrap="square" rtlCol="0">
            <a:spAutoFit/>
          </a:bodyPr>
          <a:lstStyle/>
          <a:p>
            <a:r>
              <a:rPr lang="en-US" sz="1600" dirty="0" err="1"/>
              <a:t>GoogLeNet</a:t>
            </a:r>
            <a:r>
              <a:rPr lang="en-US" sz="1600" dirty="0"/>
              <a:t> is the winner of the ILSVRC contest 2014. It is also called Inception Net. It consists of many Inception Modules: </a:t>
            </a:r>
          </a:p>
        </p:txBody>
      </p:sp>
      <p:pic>
        <p:nvPicPr>
          <p:cNvPr id="8194" name="Picture 2" descr="https://cdn-images-1.medium.com/max/1200/1*m1wn5P5BFZydFgVd3RiZN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258" y="2884964"/>
            <a:ext cx="5229225" cy="2876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7704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Deep Network Samples – </a:t>
            </a:r>
            <a:r>
              <a:rPr lang="en-US" altLang="en-US">
                <a:ea typeface="ＭＳ Ｐゴシック" panose="020B0600070205080204" pitchFamily="34" charset="-128"/>
              </a:rPr>
              <a:t>GoogLeNet</a:t>
            </a:r>
            <a:endParaRPr lang="en-US" altLang="en-US" dirty="0">
              <a:ea typeface="ＭＳ Ｐゴシック" panose="020B0600070205080204" pitchFamily="34" charset="-128"/>
            </a:endParaRPr>
          </a:p>
        </p:txBody>
      </p:sp>
      <p:pic>
        <p:nvPicPr>
          <p:cNvPr id="8196" name="Picture 4" descr="https://cdn-images-1.medium.com/max/1200/1*sezFsYW1MyM9YOMa1q909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2669" y="2265981"/>
            <a:ext cx="5276850" cy="29718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08044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Deep Network Samples – </a:t>
            </a:r>
            <a:r>
              <a:rPr lang="en-US" altLang="en-US" dirty="0" err="1">
                <a:ea typeface="ＭＳ Ｐゴシック" panose="020B0600070205080204" pitchFamily="34" charset="-128"/>
              </a:rPr>
              <a:t>GoogLeNet</a:t>
            </a:r>
            <a:endParaRPr lang="en-US" altLang="en-US" dirty="0">
              <a:ea typeface="ＭＳ Ｐゴシック" panose="020B0600070205080204" pitchFamily="34" charset="-128"/>
            </a:endParaRPr>
          </a:p>
        </p:txBody>
      </p:sp>
      <p:pic>
        <p:nvPicPr>
          <p:cNvPr id="10242" name="Picture 2" descr="https://cdn-images-1.medium.com/max/2600/1*ZFPOSAted10TPd3hBQU8i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828" y="2943204"/>
            <a:ext cx="8350399" cy="1871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9248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Title 1"/>
          <p:cNvSpPr>
            <a:spLocks noGrp="1"/>
          </p:cNvSpPr>
          <p:nvPr>
            <p:ph type="title"/>
          </p:nvPr>
        </p:nvSpPr>
        <p:spPr/>
        <p:txBody>
          <a:bodyPr>
            <a:normAutofit/>
          </a:bodyPr>
          <a:lstStyle/>
          <a:p>
            <a:r>
              <a:rPr lang="en-US" altLang="en-US" dirty="0">
                <a:ea typeface="ＭＳ Ｐゴシック" panose="020B0600070205080204" pitchFamily="34" charset="-128"/>
              </a:rPr>
              <a:t>Deep Network Samples – </a:t>
            </a:r>
            <a:r>
              <a:rPr lang="en-US" altLang="en-US" dirty="0" err="1">
                <a:ea typeface="ＭＳ Ｐゴシック" panose="020B0600070205080204" pitchFamily="34" charset="-128"/>
              </a:rPr>
              <a:t>GoogLeNet</a:t>
            </a:r>
            <a:endParaRPr lang="en-US" altLang="en-US" dirty="0">
              <a:ea typeface="ＭＳ Ｐゴシック" panose="020B0600070205080204" pitchFamily="34" charset="-128"/>
            </a:endParaRPr>
          </a:p>
        </p:txBody>
      </p:sp>
      <p:sp>
        <p:nvSpPr>
          <p:cNvPr id="2" name="TextBox 1"/>
          <p:cNvSpPr txBox="1"/>
          <p:nvPr/>
        </p:nvSpPr>
        <p:spPr>
          <a:xfrm>
            <a:off x="532657" y="1974456"/>
            <a:ext cx="8124404" cy="369332"/>
          </a:xfrm>
          <a:prstGeom prst="rect">
            <a:avLst/>
          </a:prstGeom>
          <a:noFill/>
        </p:spPr>
        <p:txBody>
          <a:bodyPr wrap="square" rtlCol="0">
            <a:spAutoFit/>
          </a:bodyPr>
          <a:lstStyle/>
          <a:p>
            <a:r>
              <a:rPr lang="en-US" dirty="0"/>
              <a:t>There are 22 layers in total. </a:t>
            </a:r>
          </a:p>
        </p:txBody>
      </p:sp>
      <p:pic>
        <p:nvPicPr>
          <p:cNvPr id="12290" name="Picture 2" descr="https://cdn-images-1.medium.com/max/1200/1*lRN3h9a_qJdT6NIy0VOu3Q.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4725" y="2514811"/>
            <a:ext cx="5595571" cy="3633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270888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CDE40-B010-A14D-8FB3-F420570159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2189EC0-13B8-55C9-DC45-0F5E0715F546}"/>
              </a:ext>
            </a:extLst>
          </p:cNvPr>
          <p:cNvSpPr txBox="1"/>
          <p:nvPr/>
        </p:nvSpPr>
        <p:spPr>
          <a:xfrm>
            <a:off x="1658983" y="2488475"/>
            <a:ext cx="5826034" cy="646331"/>
          </a:xfrm>
          <a:prstGeom prst="rect">
            <a:avLst/>
          </a:prstGeom>
          <a:noFill/>
        </p:spPr>
        <p:txBody>
          <a:bodyPr wrap="square" rtlCol="0">
            <a:spAutoFit/>
          </a:bodyPr>
          <a:lstStyle/>
          <a:p>
            <a:r>
              <a:rPr lang="en-US" sz="3600" dirty="0"/>
              <a:t>Recurrent Neural Network</a:t>
            </a:r>
          </a:p>
        </p:txBody>
      </p:sp>
    </p:spTree>
    <p:extLst>
      <p:ext uri="{BB962C8B-B14F-4D97-AF65-F5344CB8AC3E}">
        <p14:creationId xmlns:p14="http://schemas.microsoft.com/office/powerpoint/2010/main" val="42811084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Recurrent Neural Networks</a:t>
            </a:r>
          </a:p>
        </p:txBody>
      </p:sp>
      <p:sp>
        <p:nvSpPr>
          <p:cNvPr id="3" name="Content Placeholder 2"/>
          <p:cNvSpPr>
            <a:spLocks noGrp="1"/>
          </p:cNvSpPr>
          <p:nvPr>
            <p:ph idx="1"/>
          </p:nvPr>
        </p:nvSpPr>
        <p:spPr>
          <a:xfrm>
            <a:off x="728283" y="1806498"/>
            <a:ext cx="7638477" cy="4060227"/>
          </a:xfrm>
        </p:spPr>
        <p:txBody>
          <a:bodyPr>
            <a:normAutofit/>
          </a:bodyPr>
          <a:lstStyle/>
          <a:p>
            <a:r>
              <a:rPr lang="en-US" dirty="0"/>
              <a:t>Recurrent Neural Networks (RNN) are a family of neural networks for processing sequential data. </a:t>
            </a:r>
          </a:p>
          <a:p>
            <a:r>
              <a:rPr lang="en-US" sz="2400" b="1" dirty="0"/>
              <a:t>Example of Sequential Data:</a:t>
            </a:r>
          </a:p>
          <a:p>
            <a:pPr marL="396875" indent="-396875">
              <a:spcBef>
                <a:spcPts val="600"/>
              </a:spcBef>
              <a:spcAft>
                <a:spcPts val="0"/>
              </a:spcAft>
              <a:buFont typeface="Wingdings" panose="05000000000000000000" pitchFamily="2" charset="2"/>
              <a:buChar char="§"/>
            </a:pPr>
            <a:r>
              <a:rPr lang="en-US" sz="1800" dirty="0"/>
              <a:t>Audio</a:t>
            </a:r>
          </a:p>
          <a:p>
            <a:pPr marL="396875" indent="-396875">
              <a:spcBef>
                <a:spcPts val="600"/>
              </a:spcBef>
              <a:spcAft>
                <a:spcPts val="0"/>
              </a:spcAft>
              <a:buFont typeface="Wingdings" panose="05000000000000000000" pitchFamily="2" charset="2"/>
              <a:buChar char="§"/>
            </a:pPr>
            <a:r>
              <a:rPr lang="en-US" sz="1800" dirty="0"/>
              <a:t>Video</a:t>
            </a:r>
          </a:p>
          <a:p>
            <a:pPr marL="396875" indent="-396875">
              <a:spcBef>
                <a:spcPts val="600"/>
              </a:spcBef>
              <a:spcAft>
                <a:spcPts val="0"/>
              </a:spcAft>
              <a:buFont typeface="Wingdings" panose="05000000000000000000" pitchFamily="2" charset="2"/>
              <a:buChar char="§"/>
            </a:pPr>
            <a:r>
              <a:rPr lang="en-US" sz="1800" dirty="0"/>
              <a:t>Text</a:t>
            </a:r>
          </a:p>
          <a:p>
            <a:pPr marL="396875" indent="-396875">
              <a:spcBef>
                <a:spcPts val="600"/>
              </a:spcBef>
              <a:spcAft>
                <a:spcPts val="0"/>
              </a:spcAft>
              <a:buFont typeface="Wingdings" panose="05000000000000000000" pitchFamily="2" charset="2"/>
              <a:buChar char="§"/>
            </a:pPr>
            <a:r>
              <a:rPr lang="en-US" sz="1800" dirty="0"/>
              <a:t>Sequences</a:t>
            </a:r>
          </a:p>
          <a:p>
            <a:pPr marL="396875" indent="-396875">
              <a:spcBef>
                <a:spcPts val="600"/>
              </a:spcBef>
              <a:spcAft>
                <a:spcPts val="0"/>
              </a:spcAft>
              <a:buFont typeface="Wingdings" panose="05000000000000000000" pitchFamily="2" charset="2"/>
              <a:buChar char="§"/>
            </a:pPr>
            <a:r>
              <a:rPr lang="en-US" sz="1800" dirty="0"/>
              <a:t>Time Series Data</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22266" y="4058449"/>
            <a:ext cx="5028784" cy="1877413"/>
          </a:xfrm>
          <a:prstGeom prst="rect">
            <a:avLst/>
          </a:prstGeom>
        </p:spPr>
      </p:pic>
    </p:spTree>
    <p:extLst>
      <p:ext uri="{BB962C8B-B14F-4D97-AF65-F5344CB8AC3E}">
        <p14:creationId xmlns:p14="http://schemas.microsoft.com/office/powerpoint/2010/main" val="10619184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Recurrent Neural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2019300"/>
                <a:ext cx="7638477" cy="3847425"/>
              </a:xfrm>
            </p:spPr>
            <p:txBody>
              <a:bodyPr>
                <a:normAutofit/>
              </a:bodyPr>
              <a:lstStyle/>
              <a:p>
                <a:pPr marL="342900" indent="-342900">
                  <a:buFont typeface="Wingdings" panose="05000000000000000000" pitchFamily="2" charset="2"/>
                  <a:buChar char="Ø"/>
                </a:pPr>
                <a:r>
                  <a:rPr lang="en-US" dirty="0"/>
                  <a:t>Non-sequential data: input is independent and identical distributed (IID)</a:t>
                </a:r>
              </a:p>
              <a:p>
                <a:pPr marL="342900" indent="-342900">
                  <a:buFont typeface="Wingdings" panose="05000000000000000000" pitchFamily="2" charset="2"/>
                  <a:buChar char="Ø"/>
                </a:pPr>
                <a:r>
                  <a:rPr lang="en-US" dirty="0"/>
                  <a:t>Sequential data: input data is not independent to each other. it carries time or order information. </a:t>
                </a:r>
              </a:p>
              <a:p>
                <a:pPr marL="342900" indent="-342900">
                  <a:buFont typeface="Wingdings" panose="05000000000000000000" pitchFamily="2" charset="2"/>
                  <a:buChar char="Ø"/>
                </a:pPr>
                <a:r>
                  <a:rPr lang="en-US" dirty="0"/>
                  <a:t>Time-series data is a special type of sequential data.</a:t>
                </a:r>
              </a:p>
              <a:p>
                <a:pPr marL="342900" indent="-342900">
                  <a:buFont typeface="Wingdings" panose="05000000000000000000" pitchFamily="2" charset="2"/>
                  <a:buChar char="Ø"/>
                </a:pPr>
                <a:r>
                  <a:rPr lang="en-US" dirty="0"/>
                  <a:t>Not all sequential data is time-series data.</a:t>
                </a:r>
              </a:p>
              <a:p>
                <a:pPr marL="0" indent="0">
                  <a:buNone/>
                </a:pPr>
                <a:r>
                  <a:rPr lang="en-US" dirty="0"/>
                  <a:t>We use </a:t>
                </a:r>
                <a14:m>
                  <m:oMath xmlns:m="http://schemas.openxmlformats.org/officeDocument/2006/math">
                    <m:r>
                      <a:rPr lang="en-US" i="1">
                        <a:latin typeface="Cambria Math" panose="02040503050406030204" pitchFamily="18" charset="0"/>
                      </a:rPr>
                      <m:t>&lt;</m:t>
                    </m:r>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1</m:t>
                            </m:r>
                          </m:e>
                        </m:d>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2</m:t>
                            </m:r>
                          </m:e>
                        </m:d>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b="1" i="1">
                                <a:latin typeface="Cambria Math" panose="02040503050406030204" pitchFamily="18" charset="0"/>
                              </a:rPr>
                            </m:ctrlPr>
                          </m:dPr>
                          <m:e>
                            <m:r>
                              <a:rPr lang="en-US" i="1">
                                <a:latin typeface="Cambria Math" panose="02040503050406030204" pitchFamily="18" charset="0"/>
                              </a:rPr>
                              <m:t>𝑇</m:t>
                            </m:r>
                          </m:e>
                        </m:d>
                      </m:sup>
                    </m:sSup>
                    <m:r>
                      <a:rPr lang="en-US" b="1" i="1">
                        <a:latin typeface="Cambria Math" panose="02040503050406030204" pitchFamily="18" charset="0"/>
                      </a:rPr>
                      <m:t>&gt;</m:t>
                    </m:r>
                  </m:oMath>
                </a14:m>
                <a:r>
                  <a:rPr lang="en-US" dirty="0"/>
                  <a:t> to represent sequence of data. </a:t>
                </a:r>
                <a14:m>
                  <m:oMath xmlns:m="http://schemas.openxmlformats.org/officeDocument/2006/math">
                    <m:sSup>
                      <m:sSupPr>
                        <m:ctrlPr>
                          <a:rPr lang="en-US" b="1" i="1">
                            <a:latin typeface="Cambria Math" panose="02040503050406030204" pitchFamily="18" charset="0"/>
                          </a:rPr>
                        </m:ctrlPr>
                      </m:sSupPr>
                      <m:e>
                        <m:r>
                          <a:rPr lang="en-US" b="1"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𝑡</m:t>
                            </m:r>
                          </m:e>
                        </m:d>
                      </m:sup>
                    </m:sSup>
                  </m:oMath>
                </a14:m>
                <a:r>
                  <a:rPr lang="en-US" b="1" dirty="0"/>
                  <a:t> , </a:t>
                </a:r>
                <a14:m>
                  <m:oMath xmlns:m="http://schemas.openxmlformats.org/officeDocument/2006/math">
                    <m:sSup>
                      <m:sSupPr>
                        <m:ctrlPr>
                          <a:rPr lang="en-US" i="1">
                            <a:latin typeface="Cambria Math" panose="02040503050406030204" pitchFamily="18" charset="0"/>
                          </a:rPr>
                        </m:ctrlPr>
                      </m:sSupPr>
                      <m:e>
                        <m:r>
                          <a:rPr lang="en-US" i="1">
                            <a:latin typeface="Cambria Math" panose="02040503050406030204" pitchFamily="18" charset="0"/>
                          </a:rPr>
                          <m:t>𝑦</m:t>
                        </m:r>
                      </m:e>
                      <m:sup>
                        <m:d>
                          <m:dPr>
                            <m:ctrlPr>
                              <a:rPr lang="en-US" i="1">
                                <a:latin typeface="Cambria Math" panose="02040503050406030204" pitchFamily="18" charset="0"/>
                              </a:rPr>
                            </m:ctrlPr>
                          </m:dPr>
                          <m:e>
                            <m:r>
                              <a:rPr lang="en-US" i="1">
                                <a:latin typeface="Cambria Math" panose="02040503050406030204" pitchFamily="18" charset="0"/>
                              </a:rPr>
                              <m:t>𝑡</m:t>
                            </m:r>
                          </m:e>
                        </m:d>
                      </m:sup>
                    </m:sSup>
                  </m:oMath>
                </a14:m>
                <a:r>
                  <a:rPr lang="en-US" dirty="0"/>
                  <a:t> represent the data at time </a:t>
                </a:r>
                <a14:m>
                  <m:oMath xmlns:m="http://schemas.openxmlformats.org/officeDocument/2006/math">
                    <m:r>
                      <a:rPr lang="en-US" i="1">
                        <a:latin typeface="Cambria Math" panose="02040503050406030204" pitchFamily="18" charset="0"/>
                      </a:rPr>
                      <m:t>𝑡</m:t>
                    </m:r>
                  </m:oMath>
                </a14:m>
                <a:r>
                  <a:rPr lang="en-US" b="1" dirty="0"/>
                  <a:t>.</a:t>
                </a:r>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2019300"/>
                <a:ext cx="7638477" cy="3847425"/>
              </a:xfrm>
              <a:blipFill rotWithShape="0">
                <a:blip r:embed="rId2"/>
                <a:stretch>
                  <a:fillRect l="-1994" t="-1585" r="-1914"/>
                </a:stretch>
              </a:blipFill>
            </p:spPr>
            <p:txBody>
              <a:bodyPr/>
              <a:lstStyle/>
              <a:p>
                <a:r>
                  <a:rPr lang="en-US">
                    <a:noFill/>
                  </a:rPr>
                  <a:t> </a:t>
                </a:r>
              </a:p>
            </p:txBody>
          </p:sp>
        </mc:Fallback>
      </mc:AlternateContent>
    </p:spTree>
    <p:extLst>
      <p:ext uri="{BB962C8B-B14F-4D97-AF65-F5344CB8AC3E}">
        <p14:creationId xmlns:p14="http://schemas.microsoft.com/office/powerpoint/2010/main" val="296794911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Recurrent Neural Networks</a:t>
            </a:r>
          </a:p>
        </p:txBody>
      </p:sp>
      <p:sp>
        <p:nvSpPr>
          <p:cNvPr id="3" name="Content Placeholder 2"/>
          <p:cNvSpPr>
            <a:spLocks noGrp="1"/>
          </p:cNvSpPr>
          <p:nvPr>
            <p:ph idx="1"/>
          </p:nvPr>
        </p:nvSpPr>
        <p:spPr>
          <a:xfrm>
            <a:off x="728283" y="1806498"/>
            <a:ext cx="7638477" cy="4060227"/>
          </a:xfrm>
        </p:spPr>
        <p:txBody>
          <a:bodyPr>
            <a:normAutofit/>
          </a:bodyPr>
          <a:lstStyle/>
          <a:p>
            <a:r>
              <a:rPr lang="en-US" sz="2400" b="1" dirty="0"/>
              <a:t>Types of RNN Models:</a:t>
            </a:r>
          </a:p>
        </p:txBody>
      </p:sp>
      <p:pic>
        <p:nvPicPr>
          <p:cNvPr id="1026" name="Picture 2" descr="http://karpathy.github.io/assets/rnn/diags.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1118" y="2477841"/>
            <a:ext cx="7543337" cy="2361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411258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Recurrent Neural Networks</a:t>
            </a:r>
          </a:p>
        </p:txBody>
      </p:sp>
      <p:sp>
        <p:nvSpPr>
          <p:cNvPr id="3" name="Content Placeholder 2"/>
          <p:cNvSpPr>
            <a:spLocks noGrp="1"/>
          </p:cNvSpPr>
          <p:nvPr>
            <p:ph idx="1"/>
          </p:nvPr>
        </p:nvSpPr>
        <p:spPr>
          <a:xfrm>
            <a:off x="728283" y="1806498"/>
            <a:ext cx="7638477" cy="4060227"/>
          </a:xfrm>
        </p:spPr>
        <p:txBody>
          <a:bodyPr>
            <a:normAutofit/>
          </a:bodyPr>
          <a:lstStyle/>
          <a:p>
            <a:r>
              <a:rPr lang="en-US" sz="2400" b="1" dirty="0"/>
              <a:t>Compare standard NNs and RNNs: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7810" y="3017849"/>
            <a:ext cx="5028784" cy="2084660"/>
          </a:xfrm>
          <a:prstGeom prst="rect">
            <a:avLst/>
          </a:prstGeom>
        </p:spPr>
      </p:pic>
    </p:spTree>
    <p:extLst>
      <p:ext uri="{BB962C8B-B14F-4D97-AF65-F5344CB8AC3E}">
        <p14:creationId xmlns:p14="http://schemas.microsoft.com/office/powerpoint/2010/main" val="212401144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all4desktop.com/data_images/original/4244361-bir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687" y="3845571"/>
            <a:ext cx="2486025" cy="179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6" name="標題 1"/>
          <p:cNvSpPr>
            <a:spLocks noGrp="1"/>
          </p:cNvSpPr>
          <p:nvPr>
            <p:ph type="title"/>
          </p:nvPr>
        </p:nvSpPr>
        <p:spPr>
          <a:xfrm>
            <a:off x="919163" y="357187"/>
            <a:ext cx="8210550" cy="1325563"/>
          </a:xfrm>
        </p:spPr>
        <p:txBody>
          <a:bodyPr>
            <a:normAutofit fontScale="90000"/>
          </a:bodyPr>
          <a:lstStyle/>
          <a:p>
            <a:r>
              <a:rPr lang="en-US" altLang="zh-TW" sz="2800" dirty="0">
                <a:ea typeface="ＭＳ Ｐゴシック" panose="020B0600070205080204" pitchFamily="34" charset="-128"/>
              </a:rPr>
              <a:t>Same pattern appears in different places:</a:t>
            </a:r>
            <a:br>
              <a:rPr lang="en-US" altLang="zh-TW" sz="2800" dirty="0">
                <a:ea typeface="ＭＳ Ｐゴシック" panose="020B0600070205080204" pitchFamily="34" charset="-128"/>
              </a:rPr>
            </a:br>
            <a:r>
              <a:rPr lang="en-US" altLang="zh-TW" sz="2800" dirty="0">
                <a:ea typeface="ＭＳ Ｐゴシック" panose="020B0600070205080204" pitchFamily="34" charset="-128"/>
              </a:rPr>
              <a:t>They can be compressed!</a:t>
            </a:r>
            <a:br>
              <a:rPr lang="en-US" altLang="zh-TW" sz="2800" dirty="0">
                <a:ea typeface="ＭＳ Ｐゴシック" panose="020B0600070205080204" pitchFamily="34" charset="-128"/>
              </a:rPr>
            </a:br>
            <a:r>
              <a:rPr lang="en-US" altLang="zh-TW" sz="2800" dirty="0">
                <a:solidFill>
                  <a:srgbClr val="FF0000"/>
                </a:solidFill>
                <a:ea typeface="ＭＳ Ｐゴシック" panose="020B0600070205080204" pitchFamily="34" charset="-128"/>
              </a:rPr>
              <a:t>What about training a lot of such “small” detectors</a:t>
            </a:r>
            <a:br>
              <a:rPr lang="en-US" altLang="zh-TW" sz="2800" dirty="0">
                <a:solidFill>
                  <a:srgbClr val="FF0000"/>
                </a:solidFill>
                <a:ea typeface="ＭＳ Ｐゴシック" panose="020B0600070205080204" pitchFamily="34" charset="-128"/>
              </a:rPr>
            </a:br>
            <a:r>
              <a:rPr lang="en-US" altLang="zh-TW" sz="2800" dirty="0">
                <a:solidFill>
                  <a:srgbClr val="FF0000"/>
                </a:solidFill>
                <a:ea typeface="ＭＳ Ｐゴシック" panose="020B0600070205080204" pitchFamily="34" charset="-128"/>
              </a:rPr>
              <a:t>and each detector must “move around”.</a:t>
            </a:r>
            <a:endParaRPr lang="zh-TW" altLang="en-US" sz="3600" dirty="0">
              <a:solidFill>
                <a:srgbClr val="FF0000"/>
              </a:solidFill>
              <a:ea typeface="ＭＳ Ｐゴシック" panose="020B0600070205080204" pitchFamily="34" charset="-128"/>
            </a:endParaRPr>
          </a:p>
        </p:txBody>
      </p:sp>
      <p:pic>
        <p:nvPicPr>
          <p:cNvPr id="7" name="Picture 4" descr="https://upload.wikimedia.org/wikipedia/commons/5/5e/Silverbird_in_Murchison_Falls_National_Park,_Ugand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1687" y="1946921"/>
            <a:ext cx="2486025"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AutoShape 8" descr="data:image/jpeg;base64,/9j/4AAQSkZJRgABAQAAAQABAAD/2wCEAAkGBxASEhAQDxIQDxAPDxAPEA8VFQ8QEBAQFRUWFhUVFRUYHSggGBomGxUVIjEhJSkrLi4uGB8zODMtNygtLisBCgoKDg0OFxAQGCseHx0tLS0tLSstLS0tKy0tLS0tLS0tLS0tLS0tLS0tLS0tKystLS0tKy0rLSstKystLTctLf/AABEIALUBFgMBIgACEQEDEQH/xAAbAAACAwEBAQAAAAAAAAAAAAADBAECBQAGB//EAEAQAAIBAgMFBQQHBgUFAAAAAAECAAMRBBIhBTFBUWETInGRoQYyQoEjUnKxwdHwQ2KSouHxFDNTgrIVY4PC0v/EABoBAAMBAQEBAAAAAAAAAAAAAAECAwAEBQb/xAAiEQEBAAICAgMBAQEBAAAAAAAAAQIRAxIhMQQTQVEykSL/2gAMAwEAAhEDEQA/APmaw1JIBDHsMsejBqNKaOHpwNJJoYZZy8iuMO4anNGisVoCPURFxPozSWMLAJO7Zb5bi/LjL4gYvBu8gtBO8tC2KO8ETId5TNE5KMi0uBKCXUThzp5F1EKolFEOiyWzSLoJe0lVkkR5R0GZWEInBY/bwCBLgSVWEVYlraQJxvCBZxWJR0FOAMKEk5ZPTaAIMi0PllSs0jaCMqSYS0qRKSFsVF4QEyqiXMa4lVJlCTLmDMX69sqXtIlGkyn1M+OUWmphZj0TNXCtPSrmjWoxjDYune2YA7rHT74pQaWr4EN3l38RznPlJ+qzevD0OHYHdqPkY7RqDmPC4nikpsh0zIfEiN0sZUHvBag5OAfVbH1gnH/KP2a/Hsw0yts4E1LMu8cJm0NpgcKtPorioh/21BcfxTQo7XQ7y1+qEH+VmjXGj3lmnYTEVVUX79tGUnvDwMINpITa5U8jOp42je4ZPmch/mtBY3CK/ep2PG28fIr+cMysJuz0OWl1Mx6LZTlZjTPPePnYflHalR0sW0W1+0GtMjqN4+6LlbVMco0FhkERw+IBOU6HhxB8DNBBOLO2Xytjq+l1EOglaaw6LJbNpKiSRLgTrRpR0FaSBL5ZIWHsGkAQiiQBCKJuzacBJtLBZYLFtbSgWTlhQknJAwGSVZIzkkMkLEykGyxtkgmWUxpLAgJxhCsG8culTBMJcmUJlcShkSZJMiWgPidLfNPDNM1DG6DS9c8bCVcoBtm562tGKe0bfAD/ALv6RPDtf5zRwuAznQMOtjaRuv2KefwVdpKfepsR9pT96Sy18Md9KqDzDpbyKytTZrLxUeLUk/5MJeng13tVpL4XqH+S49ZpIG6l3oG2TOv2ireoEgpS4uQOQCmV7Onf3gBzyg39ZDNRH+o/8KiEqxpUeFZh/wCNvwlP8JSJB7RW5HJVv5lZRaqa5aRPixY/dGaDMfdpovXvHz1M2zaR2VM91nqN4io5+WcETZw+zaYCk06h0uCFCgj95GI81iefj2jZh8NNcx9J6OjWFWmtr5lH7S2cnoFInPyWz0fFirh8Kaopmi6927HvIR1Ug6esJUwWJWplw1ZHUjSlWBRvlUF1OnQT0+GoJVTKbKw0KmwJ8dxlF2CxuvaZl4ad5eitykpNz3/0/bV8MLCbUYP2OIpPRqBc17ZqZHMMLi360m0h/vwgMR7Lgm7VSMt7G/e16xGlh61Mt2L9ooa5R1K3HGxvv8JLLHV8LY5y+2yJMyqO2aege9Ing26/Rv7R9KwOoII5ggjzEXRtwacYlW2hTU5bhm+qCLjx5SlQVKg17o35b28zxjTC3yXLkkEq7URSQAzW323D5yn/AFflTPn/AEiTYcDh/eHojdaNOO30S8mjI2q/+kD8zfwhKO3af7RWp9dHX01labDc9j5CXrYOnVGWwJPEb431WTyE5Gph6yOLoytbfbh4jhD5J4xsHVoH6LeCLam9uOXkf1aeh2Ftpa/cfu1bXGlg4HLr+vCPi/5qvme2lknZIfLOKwbak2pwTU46ywbLCWkmWLVBHqoidURpSUq5g2aXqCBYS2GRKhnnSjTp0TIHxlWh6LRVTD0zOhBs4WtoADlI4jS/zjOZuJY+JJmXg7k2HX0m1gcQiENdmO6wsoPS5/KTptRCL09Ix2VrZgRxAOlx0vCNth9yhKfEWAdv4nv6WizVHZszFmY7yblvOEBwo6feZYhBwLeOUD8funU0Nrnhv3WHiToJU10BsL1DyW4X5sRc/IDxi+xWGY6KoHIWLt4gG/nYCWKqD32LN9TV28gbDzMopd+4Ot6aaAdXP4m5kjIg1K1Nd+oog8h8VQ+kFMew9Y27tkS/vaeRPu36AExnDOKbdpTyhhqzsC7ep7vpMyriMuVqpYXAyUhYVXHgNKa+vjCUy7mzBbjXsxcU6Xj9ZvXwks/R49Ls3a9EjK4AJNy92TOemUi4+U2BWY/5YOUm1yco+U8lgCiVNbs1gSxF7fgPCezNE5AzEiwvYbyOg4SOPvQ5M1sMcxz3AvfRmt5XjFTFpYWFgLAAC5t1PKZWLxzFgFp5ad7Fibm/hxjCgkZVAGbQk8BKWePBJfJ/FbPSuo3hj7qgk2HM33TzGJ9matOrl7mIRsoICsQjb9W09DaelwJKgqCQl7Fvib8pqUnAUWI/dGhyg6X8Y+E/sC15nC4N0HuooU6ZVUMovuJA70NXYqN+Zt5PcBQdTNPGkLc5SfDfPPY1iQXBIN7rdrH9dDaQ+dy3i4//AD+r/E45yZ+RWqtuYWPoRBGsQRfW+7rM/EjEMFIZcm9rjvKb7gb2sfCcXIKhtGAt03+E8vj+ZyYY63LXrZfBwzy3PDQbF6kPcX4X8pn7R2viaVGuuEY9oyXpsBd1IILWuORbWEqYog3JzHdc6AeUDUrAFWuG48j1tx87SePyeTtLT34fHqwp7K7Q2jiXc11cUAoymoDmDCwIDEXbidd01cbmp5aiWVk7y8rg3t+ucDi/aW+WnTVmfLqti5sONl38OEBX2h3clZSpbQF1emrH6t7fq48I9nLny/Zjj13+I6w48Omd3H03CVu0RKgFs6K9uVwDCMJgexu2Eq0qdFl7GsqmyE5g4G8q19SBvXh4T0bLO242Xy4Ny+i7QTRhhBMIAK1FitVI84i1URoWzZCokXqCO1BFqglMaW4lWEiWedKdw0+JrCpBKIZZ3uc1QaxBGhHGP0qx0vYzNQw9N4tGPQbPo0z36xy0weHvueSj8ZWri1B+iWy7rtZmPXpEcPiiBlIDLyO8eB4R2v2aqjLmJZQzWtZWPw3tv+USGsDdzpnY9F3t8hwhlpW989kD+zXWs46/V+dvnF6VRhcgBL/HqWt4n8LS6WXvOTTU7231W+yOHjDaEhvMW+iRQBvNIHugc6r8fDSLVccFbLQtVrHu9ra6p0pL+MXas9X6KipSmfgB1bq54wq00pDfcNpnX363NafJP3+NzbqoiYekbswYs97VcQe8c/1KZPvNzbcLac4+tXIFRAM7aheCg/Ex4mJ1q/ZqpYLnYWo0R7qLzI5f8obAIQGqVCWOhcnUkncnz+6Jf6aNvAgKV4/EWO/q56ncBPR4TEZmyqCwHvNqflrPL4N7KznViw05udw8AJv7MxBQBBvY2zDefrGQvs/4Yx2HBOa1td3FQeNuG6UpkKDf4fXoJoYEqb5gCxYHnbl6Sa2HVn4AL3j0/V5THJPKM3H4ao4SkmjN3nO7KvEX4TVwgJa40SmMq9SNCzcz/WXygjMD7wuOekZpUlRLNbXUjn+ry3aRPW2fiK2YkaHpoQB1nlvafDOoJpLlUDUkqoLE2v8Aoaz2NLKb6anXlaZm3sF2iE086VdStRWZSoAte/K14vLjOXHSnFyXjz7R5KntBsvZhDxu27NbiOko1fTvMb7vAePOZ+z2FIlDVFUj3quoJJBNiTfXfxO68HXqOSrC4GoANyTcmeDn8frncdafScfNMsJk0cTiLZQoz3sO7e5J0A03nkBNnZPsXWqkPi3NFD+yXKaxH7zahNOAufAxn2F2MBfE1Vu+YrRDAXQDRn+0bkdALDfPcUxL8fFMZ4cHP8rLK6hfZOyaGHXLh6SUgRqQO832m3sfGPlAd4vfgdRIWEEq5LXmsf7HUGbtMMzYOqCD3NaRI1F6R0BB1BXLN1Q2Vc9i2UZiNAWtrbpeMGCeHtbPJPQLCBaGaBqTbGAPFqkYqGLOYdm2WqxSpHKkUqibs2yzTpYiTN2B8SWEWUEuBPX24Vw0IjQWWWAmbZynUmlszFBKiFiMmde0uARkvroZiq0YpvEsNK3Nt1HV2y0hTVrMthmBBFwVJ0sb3uJlLSdu9UNl+s17Hw5nwj+F2zWVRTvnRRZVPAcADy6GBxFUnvK3ZMSFBVe+xPDMST5Wgg2r4qsKQ7NVysR31axY8u0HDonzPKQh7P6at36j600O9uTHkohMRhKWGtdu2rMocJayqza3fXX8YlQoPUbMdebH7v6TWRjezqL1HNVznY8Tz4DoI+9f6uqobL/3Kp+Lw5dBB1jkHYpq7Czn6qnh4kS+FsDmI7lAWUfXrHd5Sdu/J41qC2KoNezAv1qt+V5sbOGZnb4aaimp6k2vMTBtkphj7zEkdWPH5C81cGpVLDfqfSw++JINrTwdfL3zrd2CjcBbQTRxTkJWy27tJSb7t1yJkpT7tFeQv5maOKzJSqnUZ3RR4TWSNPIWCxLM4DkZVAAsLWsNfKbGHp5zmYEgbh0Eztk4Mgi/xC5Y7vAevmZ6/D4bKFFgeJ6Rddsg3qMhMCT3msO96covidlByQXKrZsyg2D6HeOImrj6tgQFJ1Nh+MSxBcIGIu1i1tyj7XpOrGaiNr5ft7ZrJXNO1kZ6YFNNS2bMzMzG5LHLv6CGxOA7JlqH3adNbAa97MBbzM6u5q11yghVObPmzEsW1/IDheejXB53ZKlrGqlkHBKf0oHmFnP8ngxzly/Y6OH5GXH4/G7syjkponEKL/a3t6kzRpmKIYwhnB6mlN7MKYS8ArS4aLthCYJjOLwbtNsLVXMA5lnaBdodjKHUMWqGEqtFajQbbalRorUMK7QLQbDak6TadMO3xREjC04SnSjdLDz17k5piUFOWFGaVPCRmngon2H6MdaBhqeHM2UwMMmC6Qfa3RlU8PGUobuhuOh5zTp4SFGFk8uQehVdlduKlTKpcEF2zZGYG+vK+g4ScUiUAq0AzlhpVbcpO/d8QmlhlZDdTYkWOgII5EGM0nQG7Uhe4uUOS/ipBB8oZzTWsmuFnp5RARcLvOrVD8PMkxjA0u0ZadO5QGy34k+8xnqtpez1OrYq7FTYgJlVNdxy2tDbM9nzRz5QTemAjmxNzv8ACPvfoGQE7SqqKO4ndX8TPQJhtw36+gjOydjdnZnFySRoL2mrQwYIDDQ8jvHyjaDaMDs+5ubALaJ+0dUFlpJYga+LGN7SxJVgifVAPjzmFUftKtIAE/TAE8NOXPjJcuWsT4Ty9mtBFCLe5UWJ6zYo7hvmHgWu2ZvdAAA3kma9OuCdBa0Tiy/WzkVq0gAWPHcOUyNrZihU7zvHC022qC9zY3HpMHaWMGZ2uLIDr13D5D8J3Y3w5rPPh5KlshqVVayEWVbZSD3SbXIA375nv7U0qNSoX75Z2AYsq8r6W/dEb9pdt5mSjRBvUfs14XY8+mhmd7V7OwlClQdkWpVTEU6uYm7sqnM91O9dLW3C4kM85b197dEw1N32c2D7f0qzslZDQuyLSIu+YscutupGo01PKe3Rp8V2ht7BYis3YYd8O9UG57mUuobs2UJ7jEsb776dZ9M9icfUr4Sk9Zg9VcyMwILHKSFLjgxAHjv4zm5+LrO0mhwy34ejDS2aDE4zkUWLQbNOMG0JKh2i9R5dzF6hmDYbtF6hl3aLu0Jbkq7Sl5VjK3m0HcSdKZp03UO75pQoR+hh5fD0Zp4ehOvLJWQCjho7Swsao0I5ToSW9mZ64WEXDdJpLQhFoTeQZy4eEGHmiKEsKM2mjN7CVNCahoyppRbDxnohG4kR2njagAF7kaZunWW7GXWjFxyynqt1gmHx9QfVN9+/X1hDj3ZiMpFrEHXK3hY+kqlGM06UtjyZFuEJsahJFjc6Zza3yF4RKIphSN6bj1IIv6x9KUtVwuYW5zW3IJ4P4NhbMeAjL1tLj+klNmoEUM1rC7HS9/znn8VjiGqgupSlkuQCcrEnf/J8zOnHDrIlb2p3ae1sik336LzJ/ITHpUquIF/8ulwudT16wOKrq5NWopCJYJTIAZrDS/JRqeevjNOgjuoU91TZmO4m+uUfr7obl/fEGax9e3ka+ysS+KDYILSSkjU/8XVAcBm3mim5mA0udNTA7Z9j++v07VahWpWq16+o7KmFOUKvMkHw08foa0gAANANAJl+0WENVEoglO3qdg9Ue9TpOjZ7dSAFHVhOf7bcv4eTw8n7E+zeFxWzqRq0lDvUrVFqrdaiNmsMrAg2FhodNIH2YYYLHtQqswNS9Gr7opZswahUUAe6ynXk1+G73ewdkJhaFPDU2ZlpAgM1sxuSTe2nGE2lsqlWsaihyivkB3BmFr3GvD1MW8m7d+ZWk8HQJxEijTIVVJLFVUFjvYgWJljOfR6EYNoVoJ5tJUBzFajRmpFKgmkTtLVGi7tDVYsxj44oZcmkEyJ0mU6JfYi86WtOm6h3eXw1KalClF8Kk0qCTWvUFo0o7SpStFI5TSCCEtKEFOHCSwSM2gBTndnGckgpNWLFJHZxkpK5YlOCKcutOFCwirFZRacOiSUWHRY0BCJCqssqwgWPAeX27UxNNAytpYDjZG/tpMfB1XWkWAzOShK6d4u4BBv9seV57naeDNWjVpje6EL9revqBPE7NqXYBu6GBQ8bWuPusYe97S2tMZqvV4DDKyrmUB1AzLvCsfeHmDH8kV2dUu7D64Z+ujW/9ppZY/L/AKT4/QGScad9CLjkdRD5ZOWS0oBklskLknZIOrBZZUiHyyjCDTFmEC4jLiBcQaTyKVBFaojlSKVRDpHIjVizRqqIuwlccXHyB2kiSBJyyvVJBnSSJMPVmPhRNSgkzsKJrYcTmr2TdJY3TWBoiOUxMZwWWCy4EsBDGDIkWhisqRNRgJWVKwxEqREsFRRCKJAEuogFdRDoINIdBGBZRCqshFhlEYEAT57tWn2OKqr8Jqll6BgCB6gT6OFnjPbvB3dWHx07qeGekbt/I38sNm40aOxWLVg3D/DW8DmH6+U37TzfsS+dWbiqKpHizf8Az909RaNnd1PGaUtOtL5ZNopg7TrQmWdlmYMiDdYwVg2WBijiAcRtxF3EBKTqCKVBHqgi1RYYjmz6qxdljtURVhLYuTOBhJJWWEmWkR0HaRCETptAxcJNfDiZGEmvhhOJ7TQoxymIrREbQQCIJYSAJaYXSpEtOh2ylpUiXMrBaMRaWAnAS6iKK6RimIFBDoI0CipDLBJCrGgCCY3tXh81DOBdsPUWsBzUd1x/AzH5TZEh1BBU6hgVI5g6Qg8X7JOKWI7Me5Wptl5Z13jyW/8Auntp87w9Xsaovf6CuGU8Sl+zqj5Xp+c+hq17Eagi4PMHjNQ/U2kyLzrwbZM6dOm2LiJRhCXg2magOIvUEZeK1DBSUs4itWNPFKsMSyKVYrUjVWKvK4ubkUEsJUS4EvEHESZxnQgxMJNfDzp04HsNGjG0kzoDCCTJnQiidOnTArInTooxYCXWTOgERYVZ06NAoqwizp0YFwZM6dMzx3tvhQmWquhctmHM91b/ADDC/wBkT0Hs7XL4aix35beRInTofwK0hOkzoGdJkTpmWg3kzoWpZ4vUnToCUtUitWROhieRSpFqk6dLYObkUEus6dLxzrGdOnTFf//Z"/>
          <p:cNvSpPr>
            <a:spLocks noChangeAspect="1" noChangeArrowheads="1"/>
          </p:cNvSpPr>
          <p:nvPr/>
        </p:nvSpPr>
        <p:spPr bwMode="auto">
          <a:xfrm>
            <a:off x="155575" y="-1444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endParaRPr lang="zh-TW" altLang="en-US" sz="1800"/>
          </a:p>
        </p:txBody>
      </p:sp>
      <p:pic>
        <p:nvPicPr>
          <p:cNvPr id="9" name="圖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360737" y="2125663"/>
            <a:ext cx="2151063" cy="127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雲朵形圖說文字 9"/>
          <p:cNvSpPr/>
          <p:nvPr/>
        </p:nvSpPr>
        <p:spPr>
          <a:xfrm>
            <a:off x="4689475" y="1682750"/>
            <a:ext cx="3303587" cy="952500"/>
          </a:xfrm>
          <a:prstGeom prst="cloudCallout">
            <a:avLst>
              <a:gd name="adj1" fmla="val -48303"/>
              <a:gd name="adj2" fmla="val 5589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t>“upper-left beak”</a:t>
            </a:r>
            <a:r>
              <a:rPr lang="zh-TW" altLang="en-US"/>
              <a:t> </a:t>
            </a:r>
            <a:r>
              <a:rPr lang="en-US" altLang="zh-TW"/>
              <a:t>detector</a:t>
            </a:r>
            <a:endParaRPr lang="zh-TW" altLang="en-US"/>
          </a:p>
        </p:txBody>
      </p:sp>
      <p:sp>
        <p:nvSpPr>
          <p:cNvPr id="11" name="矩形 11"/>
          <p:cNvSpPr/>
          <p:nvPr/>
        </p:nvSpPr>
        <p:spPr>
          <a:xfrm>
            <a:off x="1171574" y="1997721"/>
            <a:ext cx="406400" cy="3794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sp>
        <p:nvSpPr>
          <p:cNvPr id="12" name="矩形 12"/>
          <p:cNvSpPr/>
          <p:nvPr/>
        </p:nvSpPr>
        <p:spPr>
          <a:xfrm>
            <a:off x="1685924" y="4363096"/>
            <a:ext cx="406400" cy="379413"/>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TW" altLang="en-US"/>
          </a:p>
        </p:txBody>
      </p:sp>
      <p:pic>
        <p:nvPicPr>
          <p:cNvPr id="13" name="圖片 4"/>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287712" y="3910013"/>
            <a:ext cx="2295525" cy="159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雲朵形圖說文字 30"/>
          <p:cNvSpPr/>
          <p:nvPr/>
        </p:nvSpPr>
        <p:spPr>
          <a:xfrm>
            <a:off x="4689543" y="4770756"/>
            <a:ext cx="3303662" cy="951706"/>
          </a:xfrm>
          <a:prstGeom prst="cloudCallout">
            <a:avLst>
              <a:gd name="adj1" fmla="val -40531"/>
              <a:gd name="adj2" fmla="val -60650"/>
            </a:avLst>
          </a:prstGeom>
        </p:spPr>
        <p:style>
          <a:lnRef idx="0">
            <a:schemeClr val="accent2"/>
          </a:lnRef>
          <a:fillRef idx="3">
            <a:schemeClr val="accent2"/>
          </a:fillRef>
          <a:effectRef idx="3">
            <a:schemeClr val="accent2"/>
          </a:effectRef>
          <a:fontRef idx="minor">
            <a:schemeClr val="lt1"/>
          </a:fontRef>
        </p:style>
        <p:txBody>
          <a:bodyPr anchor="ct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algn="ctr" eaLnBrk="1" hangingPunct="1"/>
            <a:r>
              <a:rPr lang="en-US" altLang="zh-TW">
                <a:solidFill>
                  <a:srgbClr val="000000"/>
                </a:solidFill>
              </a:rPr>
              <a:t>“middle beak”</a:t>
            </a:r>
            <a:r>
              <a:rPr lang="zh-TW" altLang="en-US">
                <a:solidFill>
                  <a:srgbClr val="000000"/>
                </a:solidFill>
              </a:rPr>
              <a:t> </a:t>
            </a:r>
            <a:r>
              <a:rPr lang="en-US" altLang="zh-TW">
                <a:solidFill>
                  <a:srgbClr val="000000"/>
                </a:solidFill>
              </a:rPr>
              <a:t>detector</a:t>
            </a:r>
            <a:endParaRPr lang="zh-TW" altLang="en-US">
              <a:solidFill>
                <a:srgbClr val="000000"/>
              </a:solidFill>
            </a:endParaRPr>
          </a:p>
        </p:txBody>
      </p:sp>
      <p:sp>
        <p:nvSpPr>
          <p:cNvPr id="15" name="矩形 5"/>
          <p:cNvSpPr>
            <a:spLocks noChangeArrowheads="1"/>
          </p:cNvSpPr>
          <p:nvPr/>
        </p:nvSpPr>
        <p:spPr bwMode="auto">
          <a:xfrm>
            <a:off x="4262437" y="3295650"/>
            <a:ext cx="365760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zh-TW"/>
              <a:t>They can be compressed</a:t>
            </a:r>
          </a:p>
          <a:p>
            <a:pPr eaLnBrk="1" hangingPunct="1"/>
            <a:r>
              <a:rPr lang="en-US" altLang="zh-TW"/>
              <a:t> to the same parameters.</a:t>
            </a:r>
            <a:endParaRPr lang="zh-TW" altLang="en-US"/>
          </a:p>
        </p:txBody>
      </p:sp>
      <p:cxnSp>
        <p:nvCxnSpPr>
          <p:cNvPr id="17" name="直線單箭頭接點 7"/>
          <p:cNvCxnSpPr/>
          <p:nvPr/>
        </p:nvCxnSpPr>
        <p:spPr>
          <a:xfrm>
            <a:off x="4059237" y="3025775"/>
            <a:ext cx="0" cy="1339850"/>
          </a:xfrm>
          <a:prstGeom prst="straightConnector1">
            <a:avLst/>
          </a:prstGeom>
          <a:ln w="76200">
            <a:solidFill>
              <a:srgbClr val="FF0000"/>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07090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Recurrent Neural Networks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2019300"/>
                <a:ext cx="7638477" cy="3847425"/>
              </a:xfrm>
            </p:spPr>
            <p:txBody>
              <a:bodyPr>
                <a:normAutofit/>
              </a:bodyPr>
              <a:lstStyle/>
              <a:p>
                <a:pPr marL="0" indent="0">
                  <a:buNone/>
                </a:pPr>
                <a:r>
                  <a:rPr lang="en-US" dirty="0"/>
                  <a:t>Typically, a recurrent layer can return the a sequence as output:</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&lt;</m:t>
                      </m:r>
                      <m:sSup>
                        <m:sSupPr>
                          <m:ctrlPr>
                            <a:rPr lang="en-US" b="1" i="1">
                              <a:latin typeface="Cambria Math" panose="02040503050406030204" pitchFamily="18" charset="0"/>
                            </a:rPr>
                          </m:ctrlPr>
                        </m:sSupPr>
                        <m:e>
                          <m:r>
                            <a:rPr lang="en-US" b="1" i="1" smtClean="0">
                              <a:latin typeface="Cambria Math" panose="02040503050406030204" pitchFamily="18" charset="0"/>
                            </a:rPr>
                            <m:t>𝒐</m:t>
                          </m:r>
                        </m:e>
                        <m:sup>
                          <m:d>
                            <m:dPr>
                              <m:ctrlPr>
                                <a:rPr lang="en-US" i="1">
                                  <a:latin typeface="Cambria Math" panose="02040503050406030204" pitchFamily="18" charset="0"/>
                                </a:rPr>
                              </m:ctrlPr>
                            </m:dPr>
                            <m:e>
                              <m:r>
                                <a:rPr lang="en-US" i="1">
                                  <a:latin typeface="Cambria Math" panose="02040503050406030204" pitchFamily="18" charset="0"/>
                                </a:rPr>
                                <m:t>1</m:t>
                              </m:r>
                            </m:e>
                          </m:d>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𝒐</m:t>
                          </m:r>
                        </m:e>
                        <m:sup>
                          <m:d>
                            <m:dPr>
                              <m:ctrlPr>
                                <a:rPr lang="en-US" i="1">
                                  <a:latin typeface="Cambria Math" panose="02040503050406030204" pitchFamily="18" charset="0"/>
                                </a:rPr>
                              </m:ctrlPr>
                            </m:dPr>
                            <m:e>
                              <m:r>
                                <a:rPr lang="en-US" i="1">
                                  <a:latin typeface="Cambria Math" panose="02040503050406030204" pitchFamily="18" charset="0"/>
                                </a:rPr>
                                <m:t>2</m:t>
                              </m:r>
                            </m:e>
                          </m:d>
                        </m:sup>
                      </m:sSup>
                      <m:r>
                        <a:rPr lang="en-US" b="1" i="1">
                          <a:latin typeface="Cambria Math" panose="02040503050406030204" pitchFamily="18" charset="0"/>
                        </a:rPr>
                        <m:t>,…,</m:t>
                      </m:r>
                      <m:sSup>
                        <m:sSupPr>
                          <m:ctrlPr>
                            <a:rPr lang="en-US" b="1" i="1">
                              <a:latin typeface="Cambria Math" panose="02040503050406030204" pitchFamily="18" charset="0"/>
                            </a:rPr>
                          </m:ctrlPr>
                        </m:sSupPr>
                        <m:e>
                          <m:r>
                            <a:rPr lang="en-US" b="1" i="1" smtClean="0">
                              <a:latin typeface="Cambria Math" panose="02040503050406030204" pitchFamily="18" charset="0"/>
                            </a:rPr>
                            <m:t>𝒐</m:t>
                          </m:r>
                        </m:e>
                        <m:sup>
                          <m:d>
                            <m:dPr>
                              <m:ctrlPr>
                                <a:rPr lang="en-US" b="1" i="1">
                                  <a:latin typeface="Cambria Math" panose="02040503050406030204" pitchFamily="18" charset="0"/>
                                </a:rPr>
                              </m:ctrlPr>
                            </m:dPr>
                            <m:e>
                              <m:r>
                                <a:rPr lang="en-US" i="1">
                                  <a:latin typeface="Cambria Math" panose="02040503050406030204" pitchFamily="18" charset="0"/>
                                </a:rPr>
                                <m:t>𝑇</m:t>
                              </m:r>
                            </m:e>
                          </m:d>
                        </m:sup>
                      </m:sSup>
                      <m:r>
                        <a:rPr lang="en-US" b="1" i="1" smtClean="0">
                          <a:latin typeface="Cambria Math" panose="02040503050406030204" pitchFamily="18" charset="0"/>
                        </a:rPr>
                        <m:t>&gt;</m:t>
                      </m:r>
                    </m:oMath>
                  </m:oMathPara>
                </a14:m>
                <a:endParaRPr lang="en-US" b="1" dirty="0"/>
              </a:p>
              <a:p>
                <a:pPr marL="0" indent="0">
                  <a:buNone/>
                </a:pPr>
                <a:r>
                  <a:rPr lang="en-US" dirty="0"/>
                  <a:t>For many one model, we simply output </a:t>
                </a:r>
                <a14:m>
                  <m:oMath xmlns:m="http://schemas.openxmlformats.org/officeDocument/2006/math">
                    <m:sSup>
                      <m:sSupPr>
                        <m:ctrlPr>
                          <a:rPr lang="en-US" b="0" i="1" smtClean="0">
                            <a:latin typeface="Cambria Math" panose="02040503050406030204" pitchFamily="18" charset="0"/>
                          </a:rPr>
                        </m:ctrlPr>
                      </m:sSupPr>
                      <m:e>
                        <m:r>
                          <a:rPr lang="en-US" b="1" i="1" smtClean="0">
                            <a:latin typeface="Cambria Math" panose="02040503050406030204" pitchFamily="18" charset="0"/>
                          </a:rPr>
                          <m:t>𝒐</m:t>
                        </m:r>
                      </m:e>
                      <m:sup>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sup>
                    </m:sSup>
                  </m:oMath>
                </a14:m>
                <a:r>
                  <a:rPr lang="en-US" dirty="0"/>
                  <a: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2019300"/>
                <a:ext cx="7638477" cy="3847425"/>
              </a:xfrm>
              <a:blipFill rotWithShape="0">
                <a:blip r:embed="rId2"/>
                <a:stretch>
                  <a:fillRect l="-1994" t="-1585"/>
                </a:stretch>
              </a:blipFill>
            </p:spPr>
            <p:txBody>
              <a:bodyPr/>
              <a:lstStyle/>
              <a:p>
                <a:r>
                  <a:rPr lang="en-US">
                    <a:noFill/>
                  </a:rPr>
                  <a:t> </a:t>
                </a:r>
              </a:p>
            </p:txBody>
          </p:sp>
        </mc:Fallback>
      </mc:AlternateContent>
    </p:spTree>
    <p:extLst>
      <p:ext uri="{BB962C8B-B14F-4D97-AF65-F5344CB8AC3E}">
        <p14:creationId xmlns:p14="http://schemas.microsoft.com/office/powerpoint/2010/main" val="218573265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Recurrent Neural Networks</a:t>
            </a:r>
          </a:p>
        </p:txBody>
      </p:sp>
      <p:sp>
        <p:nvSpPr>
          <p:cNvPr id="3" name="Content Placeholder 2"/>
          <p:cNvSpPr>
            <a:spLocks noGrp="1"/>
          </p:cNvSpPr>
          <p:nvPr>
            <p:ph idx="1"/>
          </p:nvPr>
        </p:nvSpPr>
        <p:spPr>
          <a:xfrm>
            <a:off x="728283" y="1806498"/>
            <a:ext cx="7638477" cy="4060227"/>
          </a:xfrm>
        </p:spPr>
        <p:txBody>
          <a:bodyPr>
            <a:normAutofit/>
          </a:bodyPr>
          <a:lstStyle/>
          <a:p>
            <a:r>
              <a:rPr lang="en-US" sz="2400" b="1" dirty="0"/>
              <a:t>Unfold RNNs:</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9393" y="2235459"/>
            <a:ext cx="4961937" cy="3950901"/>
          </a:xfrm>
          <a:prstGeom prst="rect">
            <a:avLst/>
          </a:prstGeom>
        </p:spPr>
      </p:pic>
    </p:spTree>
    <p:extLst>
      <p:ext uri="{BB962C8B-B14F-4D97-AF65-F5344CB8AC3E}">
        <p14:creationId xmlns:p14="http://schemas.microsoft.com/office/powerpoint/2010/main" val="13694371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Recurrent Neural Networks</a:t>
            </a:r>
          </a:p>
        </p:txBody>
      </p:sp>
      <p:sp>
        <p:nvSpPr>
          <p:cNvPr id="3" name="Content Placeholder 2"/>
          <p:cNvSpPr>
            <a:spLocks noGrp="1"/>
          </p:cNvSpPr>
          <p:nvPr>
            <p:ph idx="1"/>
          </p:nvPr>
        </p:nvSpPr>
        <p:spPr>
          <a:xfrm>
            <a:off x="728283" y="1806498"/>
            <a:ext cx="7638477" cy="4060227"/>
          </a:xfrm>
        </p:spPr>
        <p:txBody>
          <a:bodyPr>
            <a:normAutofit/>
          </a:bodyPr>
          <a:lstStyle/>
          <a:p>
            <a:r>
              <a:rPr lang="en-US" sz="2400" b="1" dirty="0"/>
              <a:t>Structure of RNNs: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2960" y="2430039"/>
            <a:ext cx="7242372" cy="3170182"/>
          </a:xfrm>
          <a:prstGeom prst="rect">
            <a:avLst/>
          </a:prstGeom>
        </p:spPr>
      </p:pic>
    </p:spTree>
    <p:extLst>
      <p:ext uri="{BB962C8B-B14F-4D97-AF65-F5344CB8AC3E}">
        <p14:creationId xmlns:p14="http://schemas.microsoft.com/office/powerpoint/2010/main" val="99652513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Challenge of RNN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2019300"/>
                <a:ext cx="7638477" cy="3847425"/>
              </a:xfrm>
            </p:spPr>
            <p:txBody>
              <a:bodyPr>
                <a:normAutofit/>
              </a:bodyPr>
              <a:lstStyle/>
              <a:p>
                <a:r>
                  <a:rPr lang="en-US" dirty="0"/>
                  <a:t>Because of the multiplicative factor,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𝑡</m:t>
                                </m:r>
                              </m:e>
                            </m:d>
                          </m:sup>
                        </m:sSup>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𝑘</m:t>
                                </m:r>
                              </m:e>
                            </m:d>
                          </m:sup>
                        </m:sSup>
                      </m:den>
                    </m:f>
                    <m:r>
                      <a:rPr lang="en-US" i="1">
                        <a:latin typeface="Cambria Math" panose="02040503050406030204" pitchFamily="18" charset="0"/>
                      </a:rPr>
                      <m:t>=</m:t>
                    </m:r>
                    <m:sSubSup>
                      <m:sSubSupPr>
                        <m:ctrlPr>
                          <a:rPr lang="en-US" i="1">
                            <a:latin typeface="Cambria Math" panose="02040503050406030204" pitchFamily="18" charset="0"/>
                          </a:rPr>
                        </m:ctrlPr>
                      </m:sSubSupPr>
                      <m:e>
                        <m:r>
                          <m:rPr>
                            <m:sty m:val="p"/>
                          </m:rPr>
                          <a:rPr lang="en-US">
                            <a:latin typeface="Cambria Math" panose="02040503050406030204" pitchFamily="18" charset="0"/>
                          </a:rPr>
                          <m:t>Π</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𝑡</m:t>
                        </m:r>
                      </m:sup>
                    </m:sSubSup>
                    <m:f>
                      <m:fPr>
                        <m:ctrlPr>
                          <a:rPr lang="en-US" i="1">
                            <a:latin typeface="Cambria Math" panose="02040503050406030204" pitchFamily="18" charset="0"/>
                          </a:rPr>
                        </m:ctrlPr>
                      </m:fPr>
                      <m:num>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𝑖</m:t>
                                </m:r>
                              </m:e>
                            </m:d>
                          </m:sup>
                        </m:sSup>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−1</m:t>
                                </m:r>
                              </m:e>
                            </m:d>
                          </m:sup>
                        </m:sSup>
                      </m:den>
                    </m:f>
                  </m:oMath>
                </a14:m>
                <a:r>
                  <a:rPr lang="en-US" dirty="0"/>
                  <a:t> , in computing the gradients of a loss function, the so-called </a:t>
                </a:r>
                <a:r>
                  <a:rPr lang="en-US" b="1" dirty="0"/>
                  <a:t>vanishing </a:t>
                </a:r>
                <a:r>
                  <a:rPr lang="en-US" dirty="0"/>
                  <a:t>and </a:t>
                </a:r>
                <a:r>
                  <a:rPr lang="en-US" b="1" dirty="0"/>
                  <a:t>exploding </a:t>
                </a:r>
                <a:r>
                  <a:rPr lang="en-US" dirty="0"/>
                  <a:t>gradient problems arise. </a:t>
                </a:r>
              </a:p>
              <a:p>
                <a:r>
                  <a:rPr lang="en-US" dirty="0"/>
                  <a:t>If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𝑖</m:t>
                                </m:r>
                              </m:e>
                            </m:d>
                          </m:sup>
                        </m:sSup>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−1</m:t>
                                </m:r>
                              </m:e>
                            </m:d>
                          </m:sup>
                        </m:sSup>
                      </m:den>
                    </m:f>
                    <m:r>
                      <a:rPr lang="en-US" b="0" i="1" smtClean="0">
                        <a:latin typeface="Cambria Math" panose="02040503050406030204" pitchFamily="18" charset="0"/>
                      </a:rPr>
                      <m:t>&lt;1</m:t>
                    </m:r>
                  </m:oMath>
                </a14:m>
                <a:r>
                  <a:rPr lang="en-US" dirty="0"/>
                  <a:t>, </a:t>
                </a:r>
                <a14:m>
                  <m:oMath xmlns:m="http://schemas.openxmlformats.org/officeDocument/2006/math">
                    <m:sSubSup>
                      <m:sSubSupPr>
                        <m:ctrlPr>
                          <a:rPr lang="en-US" i="1">
                            <a:latin typeface="Cambria Math" panose="02040503050406030204" pitchFamily="18" charset="0"/>
                          </a:rPr>
                        </m:ctrlPr>
                      </m:sSubSupPr>
                      <m:e>
                        <m:r>
                          <m:rPr>
                            <m:sty m:val="p"/>
                          </m:rPr>
                          <a:rPr lang="en-US">
                            <a:latin typeface="Cambria Math" panose="02040503050406030204" pitchFamily="18" charset="0"/>
                          </a:rPr>
                          <m:t>Π</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𝑡</m:t>
                        </m:r>
                      </m:sup>
                    </m:sSubSup>
                    <m:f>
                      <m:fPr>
                        <m:ctrlPr>
                          <a:rPr lang="en-US" i="1">
                            <a:latin typeface="Cambria Math" panose="02040503050406030204" pitchFamily="18" charset="0"/>
                          </a:rPr>
                        </m:ctrlPr>
                      </m:fPr>
                      <m:num>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𝑖</m:t>
                                </m:r>
                              </m:e>
                            </m:d>
                          </m:sup>
                        </m:sSup>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−1</m:t>
                                </m:r>
                              </m:e>
                            </m:d>
                          </m:sup>
                        </m:sSup>
                      </m:den>
                    </m:f>
                    <m:r>
                      <a:rPr lang="en-US" b="0" i="1" smtClean="0">
                        <a:latin typeface="Cambria Math" panose="02040503050406030204" pitchFamily="18" charset="0"/>
                      </a:rPr>
                      <m:t>→0</m:t>
                    </m:r>
                  </m:oMath>
                </a14:m>
                <a:endParaRPr lang="en-US" dirty="0"/>
              </a:p>
              <a:p>
                <a:r>
                  <a:rPr lang="en-US" dirty="0"/>
                  <a:t>If </a:t>
                </a:r>
                <a14:m>
                  <m:oMath xmlns:m="http://schemas.openxmlformats.org/officeDocument/2006/math">
                    <m:f>
                      <m:fPr>
                        <m:ctrlPr>
                          <a:rPr lang="en-US" i="1">
                            <a:latin typeface="Cambria Math" panose="02040503050406030204" pitchFamily="18" charset="0"/>
                          </a:rPr>
                        </m:ctrlPr>
                      </m:fPr>
                      <m:num>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𝑖</m:t>
                                </m:r>
                              </m:e>
                            </m:d>
                          </m:sup>
                        </m:sSup>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−1</m:t>
                                </m:r>
                              </m:e>
                            </m:d>
                          </m:sup>
                        </m:sSup>
                      </m:den>
                    </m:f>
                    <m:r>
                      <a:rPr lang="en-US" b="0" i="1" smtClean="0">
                        <a:latin typeface="Cambria Math" panose="02040503050406030204" pitchFamily="18" charset="0"/>
                      </a:rPr>
                      <m:t>&gt;</m:t>
                    </m:r>
                    <m:r>
                      <a:rPr lang="en-US" i="1">
                        <a:latin typeface="Cambria Math" panose="02040503050406030204" pitchFamily="18" charset="0"/>
                      </a:rPr>
                      <m:t>1</m:t>
                    </m:r>
                  </m:oMath>
                </a14:m>
                <a:r>
                  <a:rPr lang="en-US" dirty="0"/>
                  <a:t>, </a:t>
                </a:r>
                <a14:m>
                  <m:oMath xmlns:m="http://schemas.openxmlformats.org/officeDocument/2006/math">
                    <m:sSubSup>
                      <m:sSubSupPr>
                        <m:ctrlPr>
                          <a:rPr lang="en-US" i="1">
                            <a:latin typeface="Cambria Math" panose="02040503050406030204" pitchFamily="18" charset="0"/>
                          </a:rPr>
                        </m:ctrlPr>
                      </m:sSubSupPr>
                      <m:e>
                        <m:r>
                          <m:rPr>
                            <m:sty m:val="p"/>
                          </m:rPr>
                          <a:rPr lang="en-US">
                            <a:latin typeface="Cambria Math" panose="02040503050406030204" pitchFamily="18" charset="0"/>
                          </a:rPr>
                          <m:t>Π</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𝑘</m:t>
                        </m:r>
                        <m:r>
                          <a:rPr lang="en-US" i="1">
                            <a:latin typeface="Cambria Math" panose="02040503050406030204" pitchFamily="18" charset="0"/>
                          </a:rPr>
                          <m:t>+1</m:t>
                        </m:r>
                      </m:sub>
                      <m:sup>
                        <m:r>
                          <a:rPr lang="en-US" i="1">
                            <a:latin typeface="Cambria Math" panose="02040503050406030204" pitchFamily="18" charset="0"/>
                          </a:rPr>
                          <m:t>𝑡</m:t>
                        </m:r>
                      </m:sup>
                    </m:sSubSup>
                    <m:f>
                      <m:fPr>
                        <m:ctrlPr>
                          <a:rPr lang="en-US" i="1">
                            <a:latin typeface="Cambria Math" panose="02040503050406030204" pitchFamily="18" charset="0"/>
                          </a:rPr>
                        </m:ctrlPr>
                      </m:fPr>
                      <m:num>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𝑖</m:t>
                                </m:r>
                              </m:e>
                            </m:d>
                          </m:sup>
                        </m:sSup>
                      </m:num>
                      <m:den>
                        <m:r>
                          <a:rPr lang="en-US" i="1">
                            <a:latin typeface="Cambria Math" panose="02040503050406030204" pitchFamily="18" charset="0"/>
                          </a:rPr>
                          <m:t>𝜕</m:t>
                        </m:r>
                        <m:sSup>
                          <m:sSupPr>
                            <m:ctrlPr>
                              <a:rPr lang="en-US" i="1">
                                <a:latin typeface="Cambria Math" panose="02040503050406030204" pitchFamily="18" charset="0"/>
                              </a:rPr>
                            </m:ctrlPr>
                          </m:sSupPr>
                          <m:e>
                            <m:r>
                              <a:rPr lang="en-US" b="1"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𝑖</m:t>
                                </m:r>
                                <m:r>
                                  <a:rPr lang="en-US" i="1">
                                    <a:latin typeface="Cambria Math" panose="02040503050406030204" pitchFamily="18" charset="0"/>
                                  </a:rPr>
                                  <m:t>−1</m:t>
                                </m:r>
                              </m:e>
                            </m:d>
                          </m:sup>
                        </m:sSup>
                      </m:den>
                    </m:f>
                    <m:r>
                      <a:rPr lang="en-US" i="1">
                        <a:latin typeface="Cambria Math" panose="02040503050406030204" pitchFamily="18" charset="0"/>
                      </a:rPr>
                      <m:t>→</m:t>
                    </m:r>
                    <m:r>
                      <a:rPr lang="en-US" b="0" i="1" smtClean="0">
                        <a:latin typeface="Cambria Math" panose="02040503050406030204" pitchFamily="18" charset="0"/>
                      </a:rPr>
                      <m:t>∞   </m:t>
                    </m:r>
                  </m:oMath>
                </a14:m>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2019300"/>
                <a:ext cx="7638477" cy="3847425"/>
              </a:xfrm>
              <a:blipFill rotWithShape="0">
                <a:blip r:embed="rId2"/>
                <a:stretch>
                  <a:fillRect l="-797" r="-2153"/>
                </a:stretch>
              </a:blipFill>
            </p:spPr>
            <p:txBody>
              <a:bodyPr/>
              <a:lstStyle/>
              <a:p>
                <a:r>
                  <a:rPr lang="en-US">
                    <a:noFill/>
                  </a:rPr>
                  <a:t> </a:t>
                </a:r>
              </a:p>
            </p:txBody>
          </p:sp>
        </mc:Fallback>
      </mc:AlternateContent>
    </p:spTree>
    <p:extLst>
      <p:ext uri="{BB962C8B-B14F-4D97-AF65-F5344CB8AC3E}">
        <p14:creationId xmlns:p14="http://schemas.microsoft.com/office/powerpoint/2010/main" val="31780077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Challenge of RNN</a:t>
            </a: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493668" y="2481265"/>
            <a:ext cx="5028784" cy="2377243"/>
          </a:xfrm>
        </p:spPr>
      </p:pic>
    </p:spTree>
    <p:extLst>
      <p:ext uri="{BB962C8B-B14F-4D97-AF65-F5344CB8AC3E}">
        <p14:creationId xmlns:p14="http://schemas.microsoft.com/office/powerpoint/2010/main" val="116579422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Challenge of RNN</a:t>
            </a:r>
          </a:p>
        </p:txBody>
      </p:sp>
      <p:sp>
        <p:nvSpPr>
          <p:cNvPr id="3" name="Content Placeholder 2"/>
          <p:cNvSpPr>
            <a:spLocks noGrp="1"/>
          </p:cNvSpPr>
          <p:nvPr>
            <p:ph idx="1"/>
          </p:nvPr>
        </p:nvSpPr>
        <p:spPr>
          <a:xfrm>
            <a:off x="728283" y="2019300"/>
            <a:ext cx="7638477" cy="3847425"/>
          </a:xfrm>
        </p:spPr>
        <p:txBody>
          <a:bodyPr>
            <a:normAutofit/>
          </a:bodyPr>
          <a:lstStyle/>
          <a:p>
            <a:r>
              <a:rPr lang="en-US" dirty="0"/>
              <a:t>In practice, there are at least three solutions to this problems.</a:t>
            </a:r>
          </a:p>
          <a:p>
            <a:pPr marL="90488" indent="427038">
              <a:buFont typeface="Wingdings" panose="05000000000000000000" pitchFamily="2" charset="2"/>
              <a:buChar char="Ø"/>
            </a:pPr>
            <a:r>
              <a:rPr lang="en-US" dirty="0"/>
              <a:t>Gradient clipping: if the gradient exceeds a preset limit, set the gradient to that limit.</a:t>
            </a:r>
          </a:p>
          <a:p>
            <a:pPr marL="90488" indent="427038">
              <a:buFont typeface="Wingdings" panose="05000000000000000000" pitchFamily="2" charset="2"/>
              <a:buChar char="Ø"/>
            </a:pPr>
            <a:r>
              <a:rPr lang="en-US" dirty="0"/>
              <a:t>TBPTT: Limit the number of time steps that the signal can </a:t>
            </a:r>
            <a:r>
              <a:rPr lang="en-US" dirty="0" err="1"/>
              <a:t>backpropagate</a:t>
            </a:r>
            <a:r>
              <a:rPr lang="en-US" dirty="0"/>
              <a:t>. </a:t>
            </a:r>
          </a:p>
          <a:p>
            <a:pPr marL="90488" indent="427038">
              <a:buFont typeface="Wingdings" panose="05000000000000000000" pitchFamily="2" charset="2"/>
              <a:buChar char="Ø"/>
            </a:pPr>
            <a:r>
              <a:rPr lang="en-US" dirty="0"/>
              <a:t>LSTM</a:t>
            </a:r>
          </a:p>
          <a:p>
            <a:pPr marL="90488" indent="0">
              <a:buNone/>
            </a:pPr>
            <a:endParaRPr lang="en-US" dirty="0"/>
          </a:p>
        </p:txBody>
      </p:sp>
    </p:spTree>
    <p:extLst>
      <p:ext uri="{BB962C8B-B14F-4D97-AF65-F5344CB8AC3E}">
        <p14:creationId xmlns:p14="http://schemas.microsoft.com/office/powerpoint/2010/main" val="154732319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LSTM</a:t>
            </a:r>
          </a:p>
        </p:txBody>
      </p:sp>
      <p:sp>
        <p:nvSpPr>
          <p:cNvPr id="3" name="Content Placeholder 2"/>
          <p:cNvSpPr>
            <a:spLocks noGrp="1"/>
          </p:cNvSpPr>
          <p:nvPr>
            <p:ph idx="1"/>
          </p:nvPr>
        </p:nvSpPr>
        <p:spPr>
          <a:xfrm>
            <a:off x="728283" y="2019300"/>
            <a:ext cx="7638477" cy="3847425"/>
          </a:xfrm>
        </p:spPr>
        <p:txBody>
          <a:bodyPr>
            <a:normAutofit/>
          </a:bodyPr>
          <a:lstStyle/>
          <a:p>
            <a:r>
              <a:rPr lang="en-US" dirty="0"/>
              <a:t>Long Short-Term Memory (LSTM)  were first introduced to overcome the vanishing gradient problem.</a:t>
            </a:r>
          </a:p>
          <a:p>
            <a:r>
              <a:rPr lang="en-US" dirty="0"/>
              <a:t>The building block of an LSTM is a </a:t>
            </a:r>
            <a:r>
              <a:rPr lang="en-US" b="1" dirty="0"/>
              <a:t>memory cell</a:t>
            </a:r>
            <a:r>
              <a:rPr lang="en-US" dirty="0"/>
              <a:t>, which essentially represents or replaces the hidden layer of standard RNNs.</a:t>
            </a:r>
          </a:p>
          <a:p>
            <a:endParaRPr lang="en-US" dirty="0"/>
          </a:p>
        </p:txBody>
      </p:sp>
    </p:spTree>
    <p:extLst>
      <p:ext uri="{BB962C8B-B14F-4D97-AF65-F5344CB8AC3E}">
        <p14:creationId xmlns:p14="http://schemas.microsoft.com/office/powerpoint/2010/main" val="744632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LSTM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2019300"/>
                <a:ext cx="7638477" cy="3847425"/>
              </a:xfrm>
            </p:spPr>
            <p:txBody>
              <a:bodyPr>
                <a:normAutofit/>
              </a:bodyPr>
              <a:lstStyle/>
              <a:p>
                <a:r>
                  <a:rPr lang="en-US" dirty="0"/>
                  <a:t>In an LSTM cell, there are three different types of gates, which are known as the forget gate, the input gate, and the output gate:</a:t>
                </a:r>
              </a:p>
              <a:p>
                <a:pPr marL="342900" indent="-342900">
                  <a:buFont typeface="Wingdings" panose="05000000000000000000" pitchFamily="2" charset="2"/>
                  <a:buChar char="Ø"/>
                </a:pPr>
                <a:r>
                  <a:rPr lang="en-US" dirty="0"/>
                  <a:t>The forget gate ( </a:t>
                </a:r>
                <a14:m>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𝒇</m:t>
                        </m:r>
                      </m:e>
                      <m:sub>
                        <m:r>
                          <a:rPr lang="en-US" i="1" smtClean="0">
                            <a:latin typeface="Cambria Math" panose="02040503050406030204" pitchFamily="18" charset="0"/>
                          </a:rPr>
                          <m:t>𝑡</m:t>
                        </m:r>
                      </m:sub>
                    </m:sSub>
                  </m:oMath>
                </a14:m>
                <a:r>
                  <a:rPr lang="en-US" dirty="0"/>
                  <a:t> ) allows the memory cell to reset the cell state without growing indefinitely. It decides which information is allowed to go through and which information to suppress.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i="1" smtClean="0">
                              <a:latin typeface="Cambria Math" panose="02040503050406030204" pitchFamily="18" charset="0"/>
                            </a:rPr>
                            <m:t>𝒇</m:t>
                          </m:r>
                        </m:e>
                        <m:sub>
                          <m:r>
                            <a:rPr lang="en-US" i="1" smtClean="0">
                              <a:latin typeface="Cambria Math" panose="02040503050406030204" pitchFamily="18" charset="0"/>
                            </a:rPr>
                            <m:t>𝑡</m:t>
                          </m:r>
                        </m:sub>
                      </m:sSub>
                      <m:r>
                        <a:rPr lang="en-US" i="1" smtClean="0">
                          <a:latin typeface="Cambria Math" panose="02040503050406030204" pitchFamily="18" charset="0"/>
                        </a:rPr>
                        <m:t> </m:t>
                      </m:r>
                      <m:r>
                        <a:rPr lang="en-US" i="1">
                          <a:latin typeface="Cambria Math" panose="02040503050406030204" pitchFamily="18" charset="0"/>
                        </a:rPr>
                        <m:t>= </m:t>
                      </m:r>
                      <m:r>
                        <a:rPr lang="en-US" i="1">
                          <a:latin typeface="Cambria Math" panose="02040503050406030204" pitchFamily="18" charset="0"/>
                        </a:rPr>
                        <m:t>𝜎</m:t>
                      </m:r>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rPr>
                            <m:t>𝑾</m:t>
                          </m:r>
                        </m:e>
                        <m:sub>
                          <m:r>
                            <a:rPr lang="en-US" b="0" i="1" smtClean="0">
                              <a:latin typeface="Cambria Math" panose="02040503050406030204" pitchFamily="18" charset="0"/>
                            </a:rPr>
                            <m:t>𝑥𝑓</m:t>
                          </m:r>
                        </m:sub>
                      </m:sSub>
                      <m:sSup>
                        <m:sSupPr>
                          <m:ctrlPr>
                            <a:rPr lang="en-US" b="0" i="1" smtClean="0">
                              <a:latin typeface="Cambria Math" panose="02040503050406030204" pitchFamily="18" charset="0"/>
                            </a:rPr>
                          </m:ctrlPr>
                        </m:sSupPr>
                        <m:e>
                          <m:r>
                            <a:rPr lang="en-US"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𝑡</m:t>
                              </m:r>
                            </m:e>
                          </m:d>
                        </m:sup>
                      </m:sSup>
                      <m:r>
                        <a:rPr lang="en-US" i="1">
                          <a:latin typeface="Cambria Math" panose="02040503050406030204" pitchFamily="18" charset="0"/>
                        </a:rPr>
                        <m:t> + </m:t>
                      </m:r>
                      <m:sSub>
                        <m:sSubPr>
                          <m:ctrlPr>
                            <a:rPr lang="en-US" b="0" i="1" smtClean="0">
                              <a:latin typeface="Cambria Math" panose="02040503050406030204" pitchFamily="18" charset="0"/>
                            </a:rPr>
                          </m:ctrlPr>
                        </m:sSubPr>
                        <m:e>
                          <m:r>
                            <a:rPr lang="en-US" i="1">
                              <a:latin typeface="Cambria Math" panose="02040503050406030204" pitchFamily="18" charset="0"/>
                            </a:rPr>
                            <m:t>𝑾</m:t>
                          </m:r>
                        </m:e>
                        <m:sub>
                          <m:r>
                            <a:rPr lang="en-US" i="1">
                              <a:latin typeface="Cambria Math" panose="02040503050406030204" pitchFamily="18" charset="0"/>
                            </a:rPr>
                            <m:t>h𝑓</m:t>
                          </m:r>
                        </m:sub>
                      </m:sSub>
                      <m:sSup>
                        <m:sSupPr>
                          <m:ctrlPr>
                            <a:rPr lang="en-US" b="0" i="1" smtClean="0">
                              <a:latin typeface="Cambria Math" panose="02040503050406030204" pitchFamily="18" charset="0"/>
                            </a:rPr>
                          </m:ctrlPr>
                        </m:sSupPr>
                        <m:e>
                          <m:r>
                            <a:rPr lang="en-US"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sup>
                      </m:sSup>
                      <m:r>
                        <a:rPr lang="en-US" i="1">
                          <a:latin typeface="Cambria Math" panose="02040503050406030204" pitchFamily="18" charset="0"/>
                        </a:rPr>
                        <m:t> + </m:t>
                      </m:r>
                      <m:sSub>
                        <m:sSubPr>
                          <m:ctrlPr>
                            <a:rPr lang="en-US" b="0" i="1" smtClean="0">
                              <a:latin typeface="Cambria Math" panose="02040503050406030204" pitchFamily="18" charset="0"/>
                            </a:rPr>
                          </m:ctrlPr>
                        </m:sSubPr>
                        <m:e>
                          <m:r>
                            <a:rPr lang="en-US" i="1">
                              <a:latin typeface="Cambria Math" panose="02040503050406030204" pitchFamily="18" charset="0"/>
                            </a:rPr>
                            <m:t>𝒃</m:t>
                          </m:r>
                        </m:e>
                        <m:sub>
                          <m:r>
                            <a:rPr lang="en-US" i="1">
                              <a:latin typeface="Cambria Math" panose="02040503050406030204" pitchFamily="18" charset="0"/>
                            </a:rPr>
                            <m:t>𝑓</m:t>
                          </m:r>
                        </m:sub>
                      </m:sSub>
                      <m:r>
                        <a:rPr lang="en-US" i="1">
                          <a:latin typeface="Cambria Math" panose="02040503050406030204" pitchFamily="18" charset="0"/>
                        </a:rPr>
                        <m:t>)</m:t>
                      </m:r>
                    </m:oMath>
                  </m:oMathPara>
                </a14:m>
                <a:endParaRPr lang="en-US" dirty="0"/>
              </a:p>
              <a:p>
                <a:pPr marL="0" indent="0">
                  <a:buNone/>
                </a:pPr>
                <a:endParaRPr lang="en-US" dirty="0"/>
              </a:p>
              <a:p>
                <a:pPr marL="0" indent="0">
                  <a:buNone/>
                </a:pP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2019300"/>
                <a:ext cx="7638477" cy="3847425"/>
              </a:xfrm>
              <a:blipFill rotWithShape="0">
                <a:blip r:embed="rId2"/>
                <a:stretch>
                  <a:fillRect l="-1914" t="-1585"/>
                </a:stretch>
              </a:blipFill>
            </p:spPr>
            <p:txBody>
              <a:bodyPr/>
              <a:lstStyle/>
              <a:p>
                <a:r>
                  <a:rPr lang="en-US">
                    <a:noFill/>
                  </a:rPr>
                  <a:t> </a:t>
                </a:r>
              </a:p>
            </p:txBody>
          </p:sp>
        </mc:Fallback>
      </mc:AlternateContent>
    </p:spTree>
    <p:extLst>
      <p:ext uri="{BB962C8B-B14F-4D97-AF65-F5344CB8AC3E}">
        <p14:creationId xmlns:p14="http://schemas.microsoft.com/office/powerpoint/2010/main" val="36280542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LSTM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2019300"/>
                <a:ext cx="7638477" cy="3847425"/>
              </a:xfrm>
            </p:spPr>
            <p:txBody>
              <a:bodyPr>
                <a:normAutofit/>
              </a:bodyPr>
              <a:lstStyle/>
              <a:p>
                <a:pPr marL="342900" indent="-342900">
                  <a:buFont typeface="Wingdings" panose="05000000000000000000" pitchFamily="2" charset="2"/>
                  <a:buChar char="Ø"/>
                </a:pPr>
                <a:r>
                  <a:rPr lang="en-US" dirty="0"/>
                  <a:t>The </a:t>
                </a:r>
                <a:r>
                  <a:rPr lang="en-US" b="1" dirty="0"/>
                  <a:t>input gate </a:t>
                </a:r>
                <a:r>
                  <a:rPr lang="en-US" dirty="0"/>
                  <a:t>(</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𝒊</m:t>
                        </m:r>
                      </m:e>
                      <m:sub>
                        <m:r>
                          <a:rPr lang="en-US" i="1" dirty="0" smtClean="0">
                            <a:latin typeface="Cambria Math" panose="02040503050406030204" pitchFamily="18" charset="0"/>
                          </a:rPr>
                          <m:t>𝑡</m:t>
                        </m:r>
                      </m:sub>
                    </m:sSub>
                  </m:oMath>
                </a14:m>
                <a:r>
                  <a:rPr lang="en-US" dirty="0"/>
                  <a:t> ) and </a:t>
                </a:r>
                <a:r>
                  <a:rPr lang="en-US" b="1" dirty="0"/>
                  <a:t>candidate value </a:t>
                </a:r>
                <a:r>
                  <a:rPr lang="en-US" dirty="0"/>
                  <a:t>(</a:t>
                </a:r>
                <a14:m>
                  <m:oMath xmlns:m="http://schemas.openxmlformats.org/officeDocument/2006/math">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𝑪</m:t>
                            </m:r>
                          </m:e>
                        </m:acc>
                      </m:e>
                      <m:sub>
                        <m:r>
                          <a:rPr lang="en-US" i="1" dirty="0" smtClean="0">
                            <a:latin typeface="Cambria Math" panose="02040503050406030204" pitchFamily="18" charset="0"/>
                          </a:rPr>
                          <m:t>𝑡</m:t>
                        </m:r>
                      </m:sub>
                    </m:sSub>
                  </m:oMath>
                </a14:m>
                <a:r>
                  <a:rPr lang="en-US" dirty="0"/>
                  <a:t> ) are responsible for updating the cell state. They are computed as follows:</a:t>
                </a:r>
              </a:p>
              <a:p>
                <a:pPr marL="0" indent="0">
                  <a:buNone/>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𝒊</m:t>
                          </m:r>
                        </m:e>
                        <m:sub>
                          <m:r>
                            <a:rPr lang="en-US" i="1" dirty="0" smtClean="0">
                              <a:latin typeface="Cambria Math" panose="02040503050406030204" pitchFamily="18" charset="0"/>
                            </a:rPr>
                            <m:t>𝑡</m:t>
                          </m:r>
                        </m:sub>
                      </m:sSub>
                      <m:r>
                        <a:rPr lang="en-US" i="1" dirty="0" smtClean="0">
                          <a:latin typeface="Cambria Math" panose="02040503050406030204" pitchFamily="18" charset="0"/>
                        </a:rPr>
                        <m:t> = </m:t>
                      </m:r>
                      <m:r>
                        <a:rPr lang="en-US" i="1" dirty="0" smtClean="0">
                          <a:latin typeface="Cambria Math" panose="02040503050406030204" pitchFamily="18" charset="0"/>
                        </a:rPr>
                        <m:t>𝜎</m:t>
                      </m:r>
                      <m:r>
                        <a:rPr lang="en-US" i="1" dirty="0" smtClean="0">
                          <a:latin typeface="Cambria Math" panose="02040503050406030204" pitchFamily="18" charset="0"/>
                        </a:rPr>
                        <m:t>(</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𝑾</m:t>
                          </m:r>
                        </m:e>
                        <m:sub>
                          <m:r>
                            <a:rPr lang="en-US" b="0" i="1" dirty="0" smtClean="0">
                              <a:latin typeface="Cambria Math" panose="02040503050406030204" pitchFamily="18" charset="0"/>
                            </a:rPr>
                            <m:t>𝑥𝑖</m:t>
                          </m:r>
                        </m:sub>
                      </m:sSub>
                      <m:sSup>
                        <m:sSupPr>
                          <m:ctrlPr>
                            <a:rPr lang="en-US" b="1" i="1" dirty="0" smtClean="0">
                              <a:latin typeface="Cambria Math" panose="02040503050406030204" pitchFamily="18" charset="0"/>
                            </a:rPr>
                          </m:ctrlPr>
                        </m:sSupPr>
                        <m:e>
                          <m:r>
                            <a:rPr lang="en-US" b="1" i="1" dirty="0" smtClean="0">
                              <a:latin typeface="Cambria Math" panose="02040503050406030204" pitchFamily="18" charset="0"/>
                            </a:rPr>
                            <m:t>𝒙</m:t>
                          </m:r>
                        </m:e>
                        <m:sup>
                          <m:d>
                            <m:dPr>
                              <m:ctrlPr>
                                <a:rPr lang="en-US" b="1" i="1" dirty="0" smtClean="0">
                                  <a:latin typeface="Cambria Math" panose="02040503050406030204" pitchFamily="18" charset="0"/>
                                </a:rPr>
                              </m:ctrlPr>
                            </m:dPr>
                            <m:e>
                              <m:r>
                                <a:rPr lang="en-US" i="1" dirty="0" smtClean="0">
                                  <a:latin typeface="Cambria Math" panose="02040503050406030204" pitchFamily="18" charset="0"/>
                                </a:rPr>
                                <m:t>𝑡</m:t>
                              </m:r>
                            </m:e>
                          </m:d>
                        </m:sup>
                      </m:sSup>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𝑾</m:t>
                          </m:r>
                        </m:e>
                        <m:sub>
                          <m:r>
                            <a:rPr lang="en-US" i="1" dirty="0" smtClean="0">
                              <a:latin typeface="Cambria Math" panose="02040503050406030204" pitchFamily="18" charset="0"/>
                            </a:rPr>
                            <m:t>h𝑖</m:t>
                          </m:r>
                        </m:sub>
                      </m:sSub>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𝒉</m:t>
                          </m:r>
                        </m:e>
                        <m:sup>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𝑡</m:t>
                              </m:r>
                              <m:r>
                                <a:rPr lang="en-US" b="0" i="1" dirty="0" smtClean="0">
                                  <a:latin typeface="Cambria Math" panose="02040503050406030204" pitchFamily="18" charset="0"/>
                                </a:rPr>
                                <m:t>−1</m:t>
                              </m:r>
                            </m:e>
                          </m:d>
                        </m:sup>
                      </m:sSup>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𝒃</m:t>
                          </m:r>
                        </m:e>
                        <m:sub>
                          <m:r>
                            <a:rPr lang="en-US" i="1" dirty="0" smtClean="0">
                              <a:latin typeface="Cambria Math" panose="02040503050406030204" pitchFamily="18" charset="0"/>
                            </a:rPr>
                            <m:t>𝑖</m:t>
                          </m:r>
                        </m:sub>
                      </m:sSub>
                      <m:r>
                        <a:rPr lang="en-US" i="1" dirty="0" smtClean="0">
                          <a:latin typeface="Cambria Math" panose="02040503050406030204" pitchFamily="18" charset="0"/>
                        </a:rPr>
                        <m:t>)</m:t>
                      </m:r>
                    </m:oMath>
                  </m:oMathPara>
                </a14:m>
                <a:endParaRPr lang="en-US" dirty="0"/>
              </a:p>
              <a:p>
                <a:pPr marL="0" indent="0">
                  <a:buNone/>
                </a:pPr>
                <a14:m>
                  <m:oMathPara xmlns:m="http://schemas.openxmlformats.org/officeDocument/2006/math">
                    <m:oMathParaPr>
                      <m:jc m:val="centerGroup"/>
                    </m:oMathParaPr>
                    <m:oMath xmlns:m="http://schemas.openxmlformats.org/officeDocument/2006/math">
                      <m:sSub>
                        <m:sSubPr>
                          <m:ctrlPr>
                            <a:rPr lang="en-US" i="1" dirty="0">
                              <a:latin typeface="Cambria Math" panose="02040503050406030204" pitchFamily="18" charset="0"/>
                            </a:rPr>
                          </m:ctrlPr>
                        </m:sSubPr>
                        <m:e>
                          <m:acc>
                            <m:accPr>
                              <m:chr m:val="̃"/>
                              <m:ctrlPr>
                                <a:rPr lang="en-US" b="1" i="1" dirty="0" smtClean="0">
                                  <a:latin typeface="Cambria Math" panose="02040503050406030204" pitchFamily="18" charset="0"/>
                                </a:rPr>
                              </m:ctrlPr>
                            </m:accPr>
                            <m:e>
                              <m:r>
                                <a:rPr lang="en-US" b="1" i="1" dirty="0" smtClean="0">
                                  <a:latin typeface="Cambria Math" panose="02040503050406030204" pitchFamily="18" charset="0"/>
                                </a:rPr>
                                <m:t>𝑪</m:t>
                              </m:r>
                            </m:e>
                          </m:acc>
                        </m:e>
                        <m:sub>
                          <m:r>
                            <a:rPr lang="en-US" i="1" dirty="0">
                              <a:latin typeface="Cambria Math" panose="02040503050406030204" pitchFamily="18" charset="0"/>
                            </a:rPr>
                            <m:t>𝑡</m:t>
                          </m:r>
                        </m:sub>
                      </m:sSub>
                      <m:r>
                        <a:rPr lang="en-US" i="1" dirty="0">
                          <a:latin typeface="Cambria Math" panose="02040503050406030204" pitchFamily="18" charset="0"/>
                        </a:rPr>
                        <m:t> =</m:t>
                      </m:r>
                      <m:r>
                        <a:rPr lang="en-US" b="0" i="1" dirty="0" smtClean="0">
                          <a:latin typeface="Cambria Math" panose="02040503050406030204" pitchFamily="18" charset="0"/>
                        </a:rPr>
                        <m:t>𝑡𝑎𝑛h</m:t>
                      </m:r>
                      <m:r>
                        <a:rPr lang="en-US" i="1" dirty="0">
                          <a:latin typeface="Cambria Math" panose="02040503050406030204" pitchFamily="18" charset="0"/>
                        </a:rPr>
                        <m:t>(</m:t>
                      </m:r>
                      <m:sSub>
                        <m:sSubPr>
                          <m:ctrlPr>
                            <a:rPr lang="en-US" i="1" dirty="0">
                              <a:latin typeface="Cambria Math" panose="02040503050406030204" pitchFamily="18" charset="0"/>
                            </a:rPr>
                          </m:ctrlPr>
                        </m:sSubPr>
                        <m:e>
                          <m:r>
                            <a:rPr lang="en-US" i="1" dirty="0">
                              <a:latin typeface="Cambria Math" panose="02040503050406030204" pitchFamily="18" charset="0"/>
                            </a:rPr>
                            <m:t>𝑾</m:t>
                          </m:r>
                        </m:e>
                        <m:sub>
                          <m:r>
                            <a:rPr lang="en-US" i="1" dirty="0">
                              <a:latin typeface="Cambria Math" panose="02040503050406030204" pitchFamily="18" charset="0"/>
                            </a:rPr>
                            <m:t>𝑥</m:t>
                          </m:r>
                          <m:r>
                            <a:rPr lang="en-US" b="0" i="1" dirty="0" smtClean="0">
                              <a:latin typeface="Cambria Math" panose="02040503050406030204" pitchFamily="18" charset="0"/>
                            </a:rPr>
                            <m:t>𝑐</m:t>
                          </m:r>
                        </m:sub>
                      </m:sSub>
                      <m:sSup>
                        <m:sSupPr>
                          <m:ctrlPr>
                            <a:rPr lang="en-US" b="1" i="1" dirty="0">
                              <a:latin typeface="Cambria Math" panose="02040503050406030204" pitchFamily="18" charset="0"/>
                            </a:rPr>
                          </m:ctrlPr>
                        </m:sSupPr>
                        <m:e>
                          <m:r>
                            <a:rPr lang="en-US" b="1" i="1" dirty="0">
                              <a:latin typeface="Cambria Math" panose="02040503050406030204" pitchFamily="18" charset="0"/>
                            </a:rPr>
                            <m:t>𝒙</m:t>
                          </m:r>
                        </m:e>
                        <m:sup>
                          <m:d>
                            <m:dPr>
                              <m:ctrlPr>
                                <a:rPr lang="en-US" b="1" i="1" dirty="0">
                                  <a:latin typeface="Cambria Math" panose="02040503050406030204" pitchFamily="18" charset="0"/>
                                </a:rPr>
                              </m:ctrlPr>
                            </m:dPr>
                            <m:e>
                              <m:r>
                                <a:rPr lang="en-US" i="1" dirty="0">
                                  <a:latin typeface="Cambria Math" panose="02040503050406030204" pitchFamily="18" charset="0"/>
                                </a:rPr>
                                <m:t>𝑡</m:t>
                              </m:r>
                            </m:e>
                          </m:d>
                        </m:sup>
                      </m:sSup>
                      <m:r>
                        <a:rPr lang="en-US" i="1" dirty="0">
                          <a:latin typeface="Cambria Math" panose="02040503050406030204" pitchFamily="18" charset="0"/>
                        </a:rPr>
                        <m:t> + </m:t>
                      </m:r>
                      <m:sSub>
                        <m:sSubPr>
                          <m:ctrlPr>
                            <a:rPr lang="en-US" i="1" dirty="0">
                              <a:latin typeface="Cambria Math" panose="02040503050406030204" pitchFamily="18" charset="0"/>
                            </a:rPr>
                          </m:ctrlPr>
                        </m:sSubPr>
                        <m:e>
                          <m:r>
                            <a:rPr lang="en-US" i="1" dirty="0">
                              <a:latin typeface="Cambria Math" panose="02040503050406030204" pitchFamily="18" charset="0"/>
                            </a:rPr>
                            <m:t>𝑾</m:t>
                          </m:r>
                        </m:e>
                        <m:sub>
                          <m:r>
                            <a:rPr lang="en-US" i="1" dirty="0">
                              <a:latin typeface="Cambria Math" panose="02040503050406030204" pitchFamily="18" charset="0"/>
                            </a:rPr>
                            <m:t>h</m:t>
                          </m:r>
                          <m:r>
                            <a:rPr lang="en-US" b="0" i="1" dirty="0" smtClean="0">
                              <a:latin typeface="Cambria Math" panose="02040503050406030204" pitchFamily="18" charset="0"/>
                            </a:rPr>
                            <m:t>𝑐</m:t>
                          </m:r>
                        </m:sub>
                      </m:sSub>
                      <m:sSup>
                        <m:sSupPr>
                          <m:ctrlPr>
                            <a:rPr lang="en-US" i="1" dirty="0">
                              <a:latin typeface="Cambria Math" panose="02040503050406030204" pitchFamily="18" charset="0"/>
                            </a:rPr>
                          </m:ctrlPr>
                        </m:sSupPr>
                        <m:e>
                          <m:r>
                            <a:rPr lang="en-US" i="1" dirty="0">
                              <a:latin typeface="Cambria Math" panose="02040503050406030204" pitchFamily="18" charset="0"/>
                            </a:rPr>
                            <m:t>𝒉</m:t>
                          </m:r>
                        </m:e>
                        <m:sup>
                          <m:r>
                            <a:rPr lang="en-US" b="0" i="1" dirty="0" smtClean="0">
                              <a:latin typeface="Cambria Math" panose="02040503050406030204" pitchFamily="18" charset="0"/>
                            </a:rPr>
                            <m:t>(</m:t>
                          </m:r>
                          <m:r>
                            <a:rPr lang="en-US" b="0" i="1" dirty="0" smtClean="0">
                              <a:latin typeface="Cambria Math" panose="02040503050406030204" pitchFamily="18" charset="0"/>
                            </a:rPr>
                            <m:t>𝑡</m:t>
                          </m:r>
                          <m:r>
                            <a:rPr lang="en-US" b="0" i="1" dirty="0" smtClean="0">
                              <a:latin typeface="Cambria Math" panose="02040503050406030204" pitchFamily="18" charset="0"/>
                            </a:rPr>
                            <m:t>−1)</m:t>
                          </m:r>
                        </m:sup>
                      </m:sSup>
                      <m:r>
                        <a:rPr lang="en-US" i="1" dirty="0">
                          <a:latin typeface="Cambria Math" panose="02040503050406030204" pitchFamily="18" charset="0"/>
                        </a:rPr>
                        <m:t> + </m:t>
                      </m:r>
                      <m:sSub>
                        <m:sSubPr>
                          <m:ctrlPr>
                            <a:rPr lang="en-US" i="1" dirty="0">
                              <a:latin typeface="Cambria Math" panose="02040503050406030204" pitchFamily="18" charset="0"/>
                            </a:rPr>
                          </m:ctrlPr>
                        </m:sSubPr>
                        <m:e>
                          <m:r>
                            <a:rPr lang="en-US" i="1" dirty="0">
                              <a:latin typeface="Cambria Math" panose="02040503050406030204" pitchFamily="18" charset="0"/>
                            </a:rPr>
                            <m:t>𝒃</m:t>
                          </m:r>
                        </m:e>
                        <m:sub>
                          <m:r>
                            <a:rPr lang="en-US" b="0" i="1" dirty="0" smtClean="0">
                              <a:latin typeface="Cambria Math" panose="02040503050406030204" pitchFamily="18" charset="0"/>
                            </a:rPr>
                            <m:t>𝑐</m:t>
                          </m:r>
                        </m:sub>
                      </m:sSub>
                      <m:r>
                        <a:rPr lang="en-US" i="1" dirty="0">
                          <a:latin typeface="Cambria Math" panose="02040503050406030204" pitchFamily="18" charset="0"/>
                        </a:rPr>
                        <m:t>)</m:t>
                      </m:r>
                    </m:oMath>
                  </m:oMathPara>
                </a14:m>
                <a:endParaRPr lang="en-US" dirty="0"/>
              </a:p>
              <a:p>
                <a:pPr marL="342900" indent="0">
                  <a:buNone/>
                </a:pPr>
                <a:r>
                  <a:rPr lang="en-US" dirty="0"/>
                  <a:t>The cell state at time </a:t>
                </a:r>
                <a:r>
                  <a:rPr lang="en-US" i="1" dirty="0"/>
                  <a:t>t </a:t>
                </a:r>
                <a:r>
                  <a:rPr lang="en-US" dirty="0"/>
                  <a:t>is computed as follows:</a:t>
                </a:r>
              </a:p>
              <a:p>
                <a:pPr marL="34290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𝑪</m:t>
                          </m:r>
                        </m:e>
                        <m:sup>
                          <m:d>
                            <m:dPr>
                              <m:ctrlPr>
                                <a:rPr lang="en-US" i="1" dirty="0" smtClean="0">
                                  <a:latin typeface="Cambria Math" panose="02040503050406030204" pitchFamily="18" charset="0"/>
                                </a:rPr>
                              </m:ctrlPr>
                            </m:dPr>
                            <m:e>
                              <m:r>
                                <a:rPr lang="en-US" i="1" dirty="0" smtClean="0">
                                  <a:latin typeface="Cambria Math" panose="02040503050406030204" pitchFamily="18" charset="0"/>
                                </a:rPr>
                                <m:t>𝑡</m:t>
                              </m:r>
                            </m:e>
                          </m:d>
                        </m:sup>
                      </m:sSup>
                      <m:r>
                        <a:rPr lang="en-US" i="1" dirty="0" smtClean="0">
                          <a:latin typeface="Cambria Math" panose="02040503050406030204" pitchFamily="18" charset="0"/>
                        </a:rPr>
                        <m:t> = (</m:t>
                      </m:r>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𝑪</m:t>
                          </m:r>
                        </m:e>
                        <m:sup>
                          <m:d>
                            <m:dPr>
                              <m:ctrlPr>
                                <a:rPr lang="en-US" i="1" dirty="0" smtClean="0">
                                  <a:latin typeface="Cambria Math" panose="02040503050406030204" pitchFamily="18" charset="0"/>
                                </a:rPr>
                              </m:ctrlPr>
                            </m:dPr>
                            <m:e>
                              <m:r>
                                <a:rPr lang="en-US" i="1" dirty="0" smtClean="0">
                                  <a:latin typeface="Cambria Math" panose="02040503050406030204" pitchFamily="18" charset="0"/>
                                </a:rPr>
                                <m:t>𝑡</m:t>
                              </m:r>
                              <m:r>
                                <a:rPr lang="en-US" i="1" dirty="0" smtClean="0">
                                  <a:latin typeface="Cambria Math" panose="02040503050406030204" pitchFamily="18" charset="0"/>
                                </a:rPr>
                                <m:t>−1</m:t>
                              </m:r>
                            </m:e>
                          </m:d>
                        </m:sup>
                      </m:sSup>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𝒇</m:t>
                          </m:r>
                        </m:e>
                        <m:sub>
                          <m:r>
                            <a:rPr lang="en-US" b="0" i="1" dirty="0" smtClean="0">
                              <a:latin typeface="Cambria Math" panose="02040503050406030204" pitchFamily="18" charset="0"/>
                            </a:rPr>
                            <m:t>𝑡</m:t>
                          </m:r>
                        </m:sub>
                      </m:sSub>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𝒊</m:t>
                          </m:r>
                        </m:e>
                        <m:sub>
                          <m:r>
                            <a:rPr lang="en-US" i="1" dirty="0" smtClean="0">
                              <a:latin typeface="Cambria Math" panose="02040503050406030204" pitchFamily="18" charset="0"/>
                            </a:rPr>
                            <m:t>𝑡</m:t>
                          </m:r>
                        </m:sub>
                      </m:sSub>
                      <m:r>
                        <a:rPr lang="en-US" i="1" dirty="0" smtClean="0">
                          <a:latin typeface="Cambria Math" panose="02040503050406030204" pitchFamily="18" charset="0"/>
                        </a:rPr>
                        <m:t> ⊙</m:t>
                      </m:r>
                      <m:sSub>
                        <m:sSubPr>
                          <m:ctrlPr>
                            <a:rPr lang="en-US" b="0" i="1" dirty="0" smtClean="0">
                              <a:latin typeface="Cambria Math" panose="02040503050406030204" pitchFamily="18" charset="0"/>
                            </a:rPr>
                          </m:ctrlPr>
                        </m:sSubPr>
                        <m:e>
                          <m:acc>
                            <m:accPr>
                              <m:chr m:val="̃"/>
                              <m:ctrlPr>
                                <a:rPr lang="en-US" b="0" i="1" dirty="0" smtClean="0">
                                  <a:latin typeface="Cambria Math" panose="02040503050406030204" pitchFamily="18" charset="0"/>
                                </a:rPr>
                              </m:ctrlPr>
                            </m:accPr>
                            <m:e>
                              <m:r>
                                <a:rPr lang="en-US" i="1" dirty="0" smtClean="0">
                                  <a:latin typeface="Cambria Math" panose="02040503050406030204" pitchFamily="18" charset="0"/>
                                </a:rPr>
                                <m:t>𝑪</m:t>
                              </m:r>
                            </m:e>
                          </m:acc>
                        </m:e>
                        <m:sub>
                          <m:r>
                            <a:rPr lang="en-US" b="0" i="1" dirty="0" smtClean="0">
                              <a:latin typeface="Cambria Math" panose="02040503050406030204" pitchFamily="18" charset="0"/>
                            </a:rPr>
                            <m:t>𝑡</m:t>
                          </m:r>
                        </m:sub>
                      </m:sSub>
                      <m:r>
                        <a:rPr lang="en-US" i="1" dirty="0" smtClean="0">
                          <a:latin typeface="Cambria Math" panose="02040503050406030204" pitchFamily="18" charset="0"/>
                        </a:rPr>
                        <m:t>)</m:t>
                      </m:r>
                    </m:oMath>
                  </m:oMathPara>
                </a14:m>
                <a:endParaRPr lang="en-US" dirty="0"/>
              </a:p>
              <a:p>
                <a:pPr marL="342900" indent="0">
                  <a:buNone/>
                </a:pPr>
                <a14:m>
                  <m:oMath xmlns:m="http://schemas.openxmlformats.org/officeDocument/2006/math">
                    <m:r>
                      <a:rPr lang="en-US" b="0" i="1" smtClean="0">
                        <a:latin typeface="Cambria Math" panose="02040503050406030204" pitchFamily="18" charset="0"/>
                      </a:rPr>
                      <m:t>𝜎</m:t>
                    </m:r>
                  </m:oMath>
                </a14:m>
                <a:r>
                  <a:rPr lang="en-US" dirty="0"/>
                  <a:t> is the sigmoid function and ⊙ refers to the element-wise product.</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2019300"/>
                <a:ext cx="7638477" cy="3847425"/>
              </a:xfrm>
              <a:blipFill rotWithShape="0">
                <a:blip r:embed="rId2"/>
                <a:stretch>
                  <a:fillRect l="-1914" t="-1743"/>
                </a:stretch>
              </a:blipFill>
            </p:spPr>
            <p:txBody>
              <a:bodyPr/>
              <a:lstStyle/>
              <a:p>
                <a:r>
                  <a:rPr lang="en-US">
                    <a:noFill/>
                  </a:rPr>
                  <a:t> </a:t>
                </a:r>
              </a:p>
            </p:txBody>
          </p:sp>
        </mc:Fallback>
      </mc:AlternateContent>
    </p:spTree>
    <p:extLst>
      <p:ext uri="{BB962C8B-B14F-4D97-AF65-F5344CB8AC3E}">
        <p14:creationId xmlns:p14="http://schemas.microsoft.com/office/powerpoint/2010/main" val="37762810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LSTM</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2019300"/>
                <a:ext cx="7638477" cy="3847425"/>
              </a:xfrm>
            </p:spPr>
            <p:txBody>
              <a:bodyPr>
                <a:normAutofit/>
              </a:bodyPr>
              <a:lstStyle/>
              <a:p>
                <a:pPr marL="342900" indent="-342900">
                  <a:buFont typeface="Wingdings" panose="05000000000000000000" pitchFamily="2" charset="2"/>
                  <a:buChar char="Ø"/>
                </a:pPr>
                <a:r>
                  <a:rPr lang="en-US" dirty="0"/>
                  <a:t>The </a:t>
                </a:r>
                <a:r>
                  <a:rPr lang="en-US" b="1" dirty="0"/>
                  <a:t>output gate </a:t>
                </a:r>
                <a:r>
                  <a:rPr lang="en-US" dirty="0"/>
                  <a:t>(</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𝒐</m:t>
                        </m:r>
                      </m:e>
                      <m:sub>
                        <m:r>
                          <a:rPr lang="en-US" i="1" dirty="0" smtClean="0">
                            <a:latin typeface="Cambria Math" panose="02040503050406030204" pitchFamily="18" charset="0"/>
                          </a:rPr>
                          <m:t>𝑡</m:t>
                        </m:r>
                      </m:sub>
                    </m:sSub>
                  </m:oMath>
                </a14:m>
                <a:r>
                  <a:rPr lang="en-US" dirty="0"/>
                  <a:t> ) decides how to update the values of hidden units:</a:t>
                </a:r>
              </a:p>
              <a:p>
                <a:pPr marL="0" indent="0">
                  <a:buNone/>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1" i="1" smtClean="0">
                              <a:latin typeface="Cambria Math" panose="02040503050406030204" pitchFamily="18" charset="0"/>
                            </a:rPr>
                            <m:t>𝒐</m:t>
                          </m:r>
                        </m:e>
                        <m:sub>
                          <m:r>
                            <a:rPr lang="en-US" b="0" i="1" smtClean="0">
                              <a:latin typeface="Cambria Math" panose="02040503050406030204" pitchFamily="18" charset="0"/>
                            </a:rPr>
                            <m:t>𝑡</m:t>
                          </m:r>
                        </m:sub>
                      </m:sSub>
                      <m:r>
                        <a:rPr lang="en-US" i="1">
                          <a:latin typeface="Cambria Math" panose="02040503050406030204" pitchFamily="18" charset="0"/>
                        </a:rPr>
                        <m:t> = </m:t>
                      </m:r>
                      <m:r>
                        <a:rPr lang="en-US" i="1">
                          <a:latin typeface="Cambria Math" panose="02040503050406030204" pitchFamily="18" charset="0"/>
                        </a:rPr>
                        <m:t>𝜎</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𝑾</m:t>
                          </m:r>
                        </m:e>
                        <m:sub>
                          <m:r>
                            <a:rPr lang="en-US" i="1">
                              <a:latin typeface="Cambria Math" panose="02040503050406030204" pitchFamily="18" charset="0"/>
                            </a:rPr>
                            <m:t>𝑥</m:t>
                          </m:r>
                          <m:r>
                            <a:rPr lang="en-US" b="0" i="1" smtClean="0">
                              <a:latin typeface="Cambria Math" panose="02040503050406030204" pitchFamily="18" charset="0"/>
                            </a:rPr>
                            <m:t>𝑜</m:t>
                          </m:r>
                        </m:sub>
                      </m:sSub>
                      <m:sSup>
                        <m:sSupPr>
                          <m:ctrlPr>
                            <a:rPr lang="en-US" i="1">
                              <a:latin typeface="Cambria Math" panose="02040503050406030204" pitchFamily="18" charset="0"/>
                            </a:rPr>
                          </m:ctrlPr>
                        </m:sSupPr>
                        <m:e>
                          <m:r>
                            <a:rPr lang="en-US" i="1">
                              <a:latin typeface="Cambria Math" panose="02040503050406030204" pitchFamily="18" charset="0"/>
                            </a:rPr>
                            <m:t>𝒙</m:t>
                          </m:r>
                        </m:e>
                        <m:sup>
                          <m:d>
                            <m:dPr>
                              <m:ctrlPr>
                                <a:rPr lang="en-US" i="1">
                                  <a:latin typeface="Cambria Math" panose="02040503050406030204" pitchFamily="18" charset="0"/>
                                </a:rPr>
                              </m:ctrlPr>
                            </m:dPr>
                            <m:e>
                              <m:r>
                                <a:rPr lang="en-US" i="1">
                                  <a:latin typeface="Cambria Math" panose="02040503050406030204" pitchFamily="18" charset="0"/>
                                </a:rPr>
                                <m:t>𝑡</m:t>
                              </m:r>
                            </m:e>
                          </m:d>
                        </m:sup>
                      </m:sSup>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𝑾</m:t>
                          </m:r>
                        </m:e>
                        <m:sub>
                          <m:r>
                            <a:rPr lang="en-US" i="1">
                              <a:latin typeface="Cambria Math" panose="02040503050406030204" pitchFamily="18" charset="0"/>
                            </a:rPr>
                            <m:t>h</m:t>
                          </m:r>
                          <m:r>
                            <a:rPr lang="en-US" b="0" i="1" smtClean="0">
                              <a:latin typeface="Cambria Math" panose="02040503050406030204" pitchFamily="18" charset="0"/>
                            </a:rPr>
                            <m:t>𝑜</m:t>
                          </m:r>
                        </m:sub>
                      </m:sSub>
                      <m:sSup>
                        <m:sSupPr>
                          <m:ctrlPr>
                            <a:rPr lang="en-US" i="1">
                              <a:latin typeface="Cambria Math" panose="02040503050406030204" pitchFamily="18" charset="0"/>
                            </a:rPr>
                          </m:ctrlPr>
                        </m:sSupPr>
                        <m:e>
                          <m:r>
                            <a:rPr lang="en-US" i="1">
                              <a:latin typeface="Cambria Math" panose="02040503050406030204" pitchFamily="18" charset="0"/>
                            </a:rPr>
                            <m:t>𝒉</m:t>
                          </m:r>
                        </m:e>
                        <m:sup>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−1</m:t>
                              </m:r>
                            </m:e>
                          </m:d>
                        </m:sup>
                      </m:sSup>
                      <m:r>
                        <a:rPr lang="en-US" i="1">
                          <a:latin typeface="Cambria Math" panose="02040503050406030204" pitchFamily="18" charset="0"/>
                        </a:rPr>
                        <m:t> + </m:t>
                      </m:r>
                      <m:sSub>
                        <m:sSubPr>
                          <m:ctrlPr>
                            <a:rPr lang="en-US" i="1">
                              <a:latin typeface="Cambria Math" panose="02040503050406030204" pitchFamily="18" charset="0"/>
                            </a:rPr>
                          </m:ctrlPr>
                        </m:sSubPr>
                        <m:e>
                          <m:r>
                            <a:rPr lang="en-US" i="1">
                              <a:latin typeface="Cambria Math" panose="02040503050406030204" pitchFamily="18" charset="0"/>
                            </a:rPr>
                            <m:t>𝒃</m:t>
                          </m:r>
                        </m:e>
                        <m:sub>
                          <m:r>
                            <a:rPr lang="en-US" b="0" i="1" smtClean="0">
                              <a:latin typeface="Cambria Math" panose="02040503050406030204" pitchFamily="18" charset="0"/>
                            </a:rPr>
                            <m:t>𝑜</m:t>
                          </m:r>
                        </m:sub>
                      </m:sSub>
                      <m:r>
                        <a:rPr lang="en-US" i="1">
                          <a:latin typeface="Cambria Math" panose="02040503050406030204" pitchFamily="18" charset="0"/>
                        </a:rPr>
                        <m:t>)</m:t>
                      </m:r>
                    </m:oMath>
                  </m:oMathPara>
                </a14:m>
                <a:endParaRPr lang="en-US" dirty="0"/>
              </a:p>
              <a:p>
                <a:pPr marL="342900" indent="-342900">
                  <a:buFont typeface="Wingdings" panose="05000000000000000000" pitchFamily="2" charset="2"/>
                  <a:buChar char="Ø"/>
                </a:pPr>
                <a:r>
                  <a:rPr lang="en-US" dirty="0">
                    <a:latin typeface="Cambria Math" panose="02040503050406030204" pitchFamily="18" charset="0"/>
                  </a:rPr>
                  <a:t>The hidden units at the current time step are computed as follows:</a:t>
                </a:r>
              </a:p>
              <a:p>
                <a:pPr marL="0" indent="0">
                  <a:buNone/>
                </a:pPr>
                <a14:m>
                  <m:oMathPara xmlns:m="http://schemas.openxmlformats.org/officeDocument/2006/math">
                    <m:oMathParaPr>
                      <m:jc m:val="centerGroup"/>
                    </m:oMathParaPr>
                    <m:oMath xmlns:m="http://schemas.openxmlformats.org/officeDocument/2006/math">
                      <m:sSup>
                        <m:sSupPr>
                          <m:ctrlPr>
                            <a:rPr lang="en-US" b="0" i="1" dirty="0" smtClean="0">
                              <a:latin typeface="Cambria Math" panose="02040503050406030204" pitchFamily="18" charset="0"/>
                            </a:rPr>
                          </m:ctrlPr>
                        </m:sSupPr>
                        <m:e>
                          <m:r>
                            <a:rPr lang="en-US" i="1" dirty="0" smtClean="0">
                              <a:latin typeface="Cambria Math" panose="02040503050406030204" pitchFamily="18" charset="0"/>
                            </a:rPr>
                            <m:t>𝒉</m:t>
                          </m:r>
                        </m:e>
                        <m:sup>
                          <m:d>
                            <m:dPr>
                              <m:ctrlPr>
                                <a:rPr lang="en-US" i="1" dirty="0" smtClean="0">
                                  <a:latin typeface="Cambria Math" panose="02040503050406030204" pitchFamily="18" charset="0"/>
                                </a:rPr>
                              </m:ctrlPr>
                            </m:dPr>
                            <m:e>
                              <m:r>
                                <a:rPr lang="en-US" i="1" dirty="0" smtClean="0">
                                  <a:latin typeface="Cambria Math" panose="02040503050406030204" pitchFamily="18" charset="0"/>
                                </a:rPr>
                                <m:t>𝑡</m:t>
                              </m:r>
                            </m:e>
                          </m:d>
                        </m:sup>
                      </m:sSup>
                      <m:r>
                        <a:rPr lang="en-US" i="1" dirty="0" smtClean="0">
                          <a:latin typeface="Cambria Math" panose="02040503050406030204" pitchFamily="18" charset="0"/>
                        </a:rPr>
                        <m:t> = </m:t>
                      </m:r>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𝒐</m:t>
                          </m:r>
                        </m:e>
                        <m:sub>
                          <m:r>
                            <a:rPr lang="en-US" i="1" dirty="0" smtClean="0">
                              <a:latin typeface="Cambria Math" panose="02040503050406030204" pitchFamily="18" charset="0"/>
                            </a:rPr>
                            <m:t>𝑡</m:t>
                          </m:r>
                        </m:sub>
                      </m:sSub>
                      <m:r>
                        <a:rPr lang="en-US" i="1" dirty="0" smtClean="0">
                          <a:latin typeface="Cambria Math" panose="02040503050406030204" pitchFamily="18" charset="0"/>
                        </a:rPr>
                        <m:t> ⊙ </m:t>
                      </m:r>
                      <m:r>
                        <m:rPr>
                          <m:sty m:val="p"/>
                        </m:rPr>
                        <a:rPr lang="en-US" i="1" dirty="0" err="1">
                          <a:latin typeface="Cambria Math" panose="02040503050406030204" pitchFamily="18" charset="0"/>
                        </a:rPr>
                        <m:t>tanh</m:t>
                      </m:r>
                      <m:r>
                        <a:rPr lang="en-US" i="1" dirty="0">
                          <a:latin typeface="Cambria Math" panose="02040503050406030204" pitchFamily="18" charset="0"/>
                        </a:rPr>
                        <m:t>⁡(</m:t>
                      </m:r>
                      <m:sSup>
                        <m:sSupPr>
                          <m:ctrlPr>
                            <a:rPr lang="en-US" b="0" i="1" dirty="0" smtClean="0">
                              <a:latin typeface="Cambria Math" panose="02040503050406030204" pitchFamily="18" charset="0"/>
                            </a:rPr>
                          </m:ctrlPr>
                        </m:sSupPr>
                        <m:e>
                          <m:r>
                            <a:rPr lang="en-US" i="1" dirty="0">
                              <a:latin typeface="Cambria Math" panose="02040503050406030204" pitchFamily="18" charset="0"/>
                            </a:rPr>
                            <m:t>𝑪</m:t>
                          </m:r>
                        </m:e>
                        <m:sup>
                          <m:d>
                            <m:dPr>
                              <m:ctrlPr>
                                <a:rPr lang="en-US" i="1" dirty="0">
                                  <a:latin typeface="Cambria Math" panose="02040503050406030204" pitchFamily="18" charset="0"/>
                                </a:rPr>
                              </m:ctrlPr>
                            </m:dPr>
                            <m:e>
                              <m:r>
                                <a:rPr lang="en-US" i="1" dirty="0">
                                  <a:latin typeface="Cambria Math" panose="02040503050406030204" pitchFamily="18" charset="0"/>
                                </a:rPr>
                                <m:t>𝑡</m:t>
                              </m:r>
                            </m:e>
                          </m:d>
                        </m:sup>
                      </m:sSup>
                      <m:r>
                        <a:rPr lang="en-US" b="0" i="1" dirty="0" smtClean="0">
                          <a:latin typeface="Cambria Math" panose="02040503050406030204" pitchFamily="18" charset="0"/>
                        </a:rPr>
                        <m:t>)</m:t>
                      </m:r>
                    </m:oMath>
                  </m:oMathPara>
                </a14:m>
                <a:endParaRPr lang="en-US" b="0" dirty="0">
                  <a:latin typeface="Cambria Math" panose="02040503050406030204" pitchFamily="18" charset="0"/>
                </a:endParaRP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2019300"/>
                <a:ext cx="7638477" cy="3847425"/>
              </a:xfrm>
              <a:blipFill rotWithShape="0">
                <a:blip r:embed="rId2"/>
                <a:stretch>
                  <a:fillRect l="-1914" t="-1585" r="-319"/>
                </a:stretch>
              </a:blipFill>
            </p:spPr>
            <p:txBody>
              <a:bodyPr/>
              <a:lstStyle/>
              <a:p>
                <a:r>
                  <a:rPr lang="en-US">
                    <a:noFill/>
                  </a:rPr>
                  <a:t> </a:t>
                </a:r>
              </a:p>
            </p:txBody>
          </p:sp>
        </mc:Fallback>
      </mc:AlternateContent>
    </p:spTree>
    <p:extLst>
      <p:ext uri="{BB962C8B-B14F-4D97-AF65-F5344CB8AC3E}">
        <p14:creationId xmlns:p14="http://schemas.microsoft.com/office/powerpoint/2010/main" val="844738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Title 1"/>
          <p:cNvSpPr>
            <a:spLocks noGrp="1"/>
          </p:cNvSpPr>
          <p:nvPr>
            <p:ph type="title"/>
          </p:nvPr>
        </p:nvSpPr>
        <p:spPr/>
        <p:txBody>
          <a:bodyPr/>
          <a:lstStyle/>
          <a:p>
            <a:r>
              <a:rPr lang="en-US" altLang="en-US">
                <a:ea typeface="ＭＳ Ｐゴシック" panose="020B0600070205080204" pitchFamily="34" charset="-128"/>
              </a:rPr>
              <a:t>A convolutional layer</a:t>
            </a:r>
          </a:p>
        </p:txBody>
      </p:sp>
      <p:pic>
        <p:nvPicPr>
          <p:cNvPr id="17410" name="Picture 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3124200"/>
            <a:ext cx="3848100" cy="3162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1" name="TextBox 4"/>
          <p:cNvSpPr txBox="1">
            <a:spLocks noChangeArrowheads="1"/>
          </p:cNvSpPr>
          <p:nvPr/>
        </p:nvSpPr>
        <p:spPr bwMode="auto">
          <a:xfrm>
            <a:off x="4419600" y="5486400"/>
            <a:ext cx="838200" cy="369888"/>
          </a:xfrm>
          <a:prstGeom prst="rect">
            <a:avLst/>
          </a:prstGeom>
          <a:solidFill>
            <a:srgbClr val="FFFF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A filter</a:t>
            </a:r>
          </a:p>
        </p:txBody>
      </p:sp>
      <p:sp>
        <p:nvSpPr>
          <p:cNvPr id="17412" name="TextBox 5"/>
          <p:cNvSpPr txBox="1">
            <a:spLocks noChangeArrowheads="1"/>
          </p:cNvSpPr>
          <p:nvPr/>
        </p:nvSpPr>
        <p:spPr bwMode="auto">
          <a:xfrm>
            <a:off x="515193" y="1823086"/>
            <a:ext cx="8482013"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dirty="0"/>
              <a:t>A CNN is a neural network with some convolutional layers </a:t>
            </a:r>
          </a:p>
          <a:p>
            <a:pPr eaLnBrk="1" hangingPunct="1"/>
            <a:r>
              <a:rPr lang="en-US" altLang="en-US" dirty="0"/>
              <a:t>(and some other layers).  A convolutional layer has a number </a:t>
            </a:r>
          </a:p>
          <a:p>
            <a:pPr eaLnBrk="1" hangingPunct="1"/>
            <a:r>
              <a:rPr lang="en-US" altLang="en-US" dirty="0"/>
              <a:t>of filters that does convolutional operation. </a:t>
            </a:r>
          </a:p>
        </p:txBody>
      </p:sp>
      <p:sp>
        <p:nvSpPr>
          <p:cNvPr id="17413" name="TextBox 6"/>
          <p:cNvSpPr txBox="1">
            <a:spLocks noChangeArrowheads="1"/>
          </p:cNvSpPr>
          <p:nvPr/>
        </p:nvSpPr>
        <p:spPr bwMode="auto">
          <a:xfrm>
            <a:off x="3810000" y="3429000"/>
            <a:ext cx="16097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sz="2400">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sz="2400">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sz="2400">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sz="24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ＭＳ Ｐゴシック" panose="020B0600070205080204" pitchFamily="34" charset="-128"/>
              </a:defRPr>
            </a:lvl9pPr>
          </a:lstStyle>
          <a:p>
            <a:pPr eaLnBrk="1" hangingPunct="1"/>
            <a:r>
              <a:rPr lang="en-US" altLang="en-US" sz="1800"/>
              <a:t>Beak detector</a:t>
            </a:r>
          </a:p>
        </p:txBody>
      </p:sp>
      <p:cxnSp>
        <p:nvCxnSpPr>
          <p:cNvPr id="9" name="Straight Arrow Connector 8"/>
          <p:cNvCxnSpPr>
            <a:cxnSpLocks noChangeShapeType="1"/>
          </p:cNvCxnSpPr>
          <p:nvPr/>
        </p:nvCxnSpPr>
        <p:spPr bwMode="auto">
          <a:xfrm>
            <a:off x="4495800" y="3810000"/>
            <a:ext cx="0" cy="304800"/>
          </a:xfrm>
          <a:prstGeom prst="straightConnector1">
            <a:avLst/>
          </a:prstGeom>
          <a:noFill/>
          <a:ln w="25400">
            <a:solidFill>
              <a:srgbClr val="FF0000"/>
            </a:solidFill>
            <a:round/>
            <a:headEnd/>
            <a:tailEnd type="arrow" w="med" len="med"/>
          </a:ln>
          <a:effectLst>
            <a:outerShdw blurRad="40000" dist="20000" dir="5400000" rotWithShape="0">
              <a:srgbClr val="808080">
                <a:alpha val="37999"/>
              </a:srgbClr>
            </a:outerShdw>
          </a:effectLst>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84390647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LSTM</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9833" y="2623287"/>
            <a:ext cx="5028784" cy="2468676"/>
          </a:xfrm>
        </p:spPr>
      </p:pic>
      <p:pic>
        <p:nvPicPr>
          <p:cNvPr id="3" name="Picture 2"/>
          <p:cNvPicPr>
            <a:picLocks noChangeAspect="1"/>
          </p:cNvPicPr>
          <p:nvPr/>
        </p:nvPicPr>
        <p:blipFill>
          <a:blip r:embed="rId3"/>
          <a:stretch>
            <a:fillRect/>
          </a:stretch>
        </p:blipFill>
        <p:spPr>
          <a:xfrm>
            <a:off x="936625" y="1844992"/>
            <a:ext cx="7315200" cy="3762375"/>
          </a:xfrm>
          <a:prstGeom prst="rect">
            <a:avLst/>
          </a:prstGeom>
        </p:spPr>
      </p:pic>
    </p:spTree>
    <p:extLst>
      <p:ext uri="{BB962C8B-B14F-4D97-AF65-F5344CB8AC3E}">
        <p14:creationId xmlns:p14="http://schemas.microsoft.com/office/powerpoint/2010/main" val="8263000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b="1" dirty="0"/>
              <a:t>Other advanced RNN models</a:t>
            </a:r>
            <a:endParaRPr lang="en-US" sz="4400" dirty="0"/>
          </a:p>
        </p:txBody>
      </p:sp>
      <p:sp>
        <p:nvSpPr>
          <p:cNvPr id="3" name="Content Placeholder 2"/>
          <p:cNvSpPr>
            <a:spLocks noGrp="1"/>
          </p:cNvSpPr>
          <p:nvPr>
            <p:ph idx="1"/>
          </p:nvPr>
        </p:nvSpPr>
        <p:spPr>
          <a:xfrm>
            <a:off x="728283" y="2019300"/>
            <a:ext cx="7638477" cy="3847425"/>
          </a:xfrm>
        </p:spPr>
        <p:txBody>
          <a:bodyPr>
            <a:normAutofit/>
          </a:bodyPr>
          <a:lstStyle/>
          <a:p>
            <a:pPr marL="0" indent="0">
              <a:buNone/>
            </a:pPr>
            <a:r>
              <a:rPr lang="en-US" b="0" dirty="0">
                <a:latin typeface="Cambria Math" panose="02040503050406030204" pitchFamily="18" charset="0"/>
              </a:rPr>
              <a:t>Gated Recurrent Unit (GRU) is a simpler architecture than LSTM. </a:t>
            </a:r>
          </a:p>
        </p:txBody>
      </p:sp>
      <p:pic>
        <p:nvPicPr>
          <p:cNvPr id="1028" name="Picture 4" descr="https://upload.wikimedia.org/wikipedia/commons/thumb/3/37/Gated_Recurrent_Unit%2C_base_type.svg/1920px-Gated_Recurrent_Unit%2C_base_typ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2960" y="2118391"/>
            <a:ext cx="6637110" cy="33185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46781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668F6-8E04-B4A5-A650-5F12AC6C0231}"/>
              </a:ext>
            </a:extLst>
          </p:cNvPr>
          <p:cNvSpPr>
            <a:spLocks noGrp="1"/>
          </p:cNvSpPr>
          <p:nvPr>
            <p:ph type="title"/>
          </p:nvPr>
        </p:nvSpPr>
        <p:spPr/>
        <p:txBody>
          <a:bodyPr/>
          <a:lstStyle/>
          <a:p>
            <a:r>
              <a:rPr lang="en-US" dirty="0"/>
              <a:t>Transformer</a:t>
            </a:r>
          </a:p>
        </p:txBody>
      </p:sp>
      <p:sp>
        <p:nvSpPr>
          <p:cNvPr id="3" name="TextBox 2">
            <a:extLst>
              <a:ext uri="{FF2B5EF4-FFF2-40B4-BE49-F238E27FC236}">
                <a16:creationId xmlns:a16="http://schemas.microsoft.com/office/drawing/2014/main" id="{A74C6485-7E4E-9E86-E8D5-AFFD5E376CF7}"/>
              </a:ext>
            </a:extLst>
          </p:cNvPr>
          <p:cNvSpPr txBox="1"/>
          <p:nvPr/>
        </p:nvSpPr>
        <p:spPr>
          <a:xfrm>
            <a:off x="936171" y="2162629"/>
            <a:ext cx="7685315" cy="2031325"/>
          </a:xfrm>
          <a:prstGeom prst="rect">
            <a:avLst/>
          </a:prstGeom>
          <a:noFill/>
        </p:spPr>
        <p:txBody>
          <a:bodyPr wrap="square" rtlCol="0">
            <a:spAutoFit/>
          </a:bodyPr>
          <a:lstStyle/>
          <a:p>
            <a:r>
              <a:rPr lang="en-US" dirty="0"/>
              <a:t>Consider the following paragraph:</a:t>
            </a:r>
          </a:p>
          <a:p>
            <a:endParaRPr lang="en-US" dirty="0"/>
          </a:p>
          <a:p>
            <a:r>
              <a:rPr lang="en-US" dirty="0"/>
              <a:t>“In Robotics today, Professor </a:t>
            </a:r>
            <a:r>
              <a:rPr lang="en-US" b="1" dirty="0"/>
              <a:t>Martin-Martin</a:t>
            </a:r>
            <a:r>
              <a:rPr lang="en-US" dirty="0"/>
              <a:t> assigned us to read the Attention is All You Need Paper. The paper proposes a new simple neural network architecture called the Transformer which relies upon attention. It outperforms RNNs and doesn’t rely on recurrence or convolution. I am so happy that ___ picked this paper.”</a:t>
            </a:r>
          </a:p>
        </p:txBody>
      </p:sp>
      <p:sp>
        <p:nvSpPr>
          <p:cNvPr id="4" name="TextBox 3">
            <a:extLst>
              <a:ext uri="{FF2B5EF4-FFF2-40B4-BE49-F238E27FC236}">
                <a16:creationId xmlns:a16="http://schemas.microsoft.com/office/drawing/2014/main" id="{04A83171-1937-D83E-8A7F-183163E3B98A}"/>
              </a:ext>
            </a:extLst>
          </p:cNvPr>
          <p:cNvSpPr txBox="1"/>
          <p:nvPr/>
        </p:nvSpPr>
        <p:spPr>
          <a:xfrm>
            <a:off x="1016000" y="4659086"/>
            <a:ext cx="7605486" cy="923330"/>
          </a:xfrm>
          <a:prstGeom prst="rect">
            <a:avLst/>
          </a:prstGeom>
          <a:noFill/>
        </p:spPr>
        <p:txBody>
          <a:bodyPr wrap="square" rtlCol="0">
            <a:spAutoFit/>
          </a:bodyPr>
          <a:lstStyle/>
          <a:p>
            <a:r>
              <a:rPr lang="en-US" dirty="0"/>
              <a:t>Traditional RNN is very hard to handle this because the distance between these two related words is so long. LSTM and GRU would be very difficulty to handle this too. </a:t>
            </a:r>
          </a:p>
        </p:txBody>
      </p:sp>
    </p:spTree>
    <p:extLst>
      <p:ext uri="{BB962C8B-B14F-4D97-AF65-F5344CB8AC3E}">
        <p14:creationId xmlns:p14="http://schemas.microsoft.com/office/powerpoint/2010/main" val="232503144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3668F6-8E04-B4A5-A650-5F12AC6C0231}"/>
              </a:ext>
            </a:extLst>
          </p:cNvPr>
          <p:cNvSpPr>
            <a:spLocks noGrp="1"/>
          </p:cNvSpPr>
          <p:nvPr>
            <p:ph type="title"/>
          </p:nvPr>
        </p:nvSpPr>
        <p:spPr/>
        <p:txBody>
          <a:bodyPr/>
          <a:lstStyle/>
          <a:p>
            <a:r>
              <a:rPr lang="en-US" dirty="0"/>
              <a:t>Transformer</a:t>
            </a:r>
          </a:p>
        </p:txBody>
      </p:sp>
      <p:sp>
        <p:nvSpPr>
          <p:cNvPr id="3" name="TextBox 2">
            <a:extLst>
              <a:ext uri="{FF2B5EF4-FFF2-40B4-BE49-F238E27FC236}">
                <a16:creationId xmlns:a16="http://schemas.microsoft.com/office/drawing/2014/main" id="{A74C6485-7E4E-9E86-E8D5-AFFD5E376CF7}"/>
              </a:ext>
            </a:extLst>
          </p:cNvPr>
          <p:cNvSpPr txBox="1"/>
          <p:nvPr/>
        </p:nvSpPr>
        <p:spPr>
          <a:xfrm>
            <a:off x="936171" y="2162629"/>
            <a:ext cx="7685315" cy="1477328"/>
          </a:xfrm>
          <a:prstGeom prst="rect">
            <a:avLst/>
          </a:prstGeom>
          <a:noFill/>
        </p:spPr>
        <p:txBody>
          <a:bodyPr wrap="square" rtlCol="0">
            <a:spAutoFit/>
          </a:bodyPr>
          <a:lstStyle/>
          <a:p>
            <a:r>
              <a:rPr lang="en-US" dirty="0"/>
              <a:t>The </a:t>
            </a:r>
            <a:r>
              <a:rPr lang="en-US" b="1" dirty="0"/>
              <a:t>key idea of the Transformer</a:t>
            </a:r>
            <a:r>
              <a:rPr lang="en-US" dirty="0"/>
              <a:t> architecture is to use </a:t>
            </a:r>
            <a:r>
              <a:rPr lang="en-US" b="1" dirty="0"/>
              <a:t>self-attention mechanisms</a:t>
            </a:r>
            <a:r>
              <a:rPr lang="en-US" dirty="0"/>
              <a:t> to model relationships between elements in a sequence, enabling it to process sequences in parallel rather than sequentially. This makes Transformers more efficient and capable of capturing long-range dependencies in data compared to previous models like RNNs or LSTMs.</a:t>
            </a:r>
          </a:p>
        </p:txBody>
      </p:sp>
      <p:sp>
        <p:nvSpPr>
          <p:cNvPr id="4" name="TextBox 3">
            <a:extLst>
              <a:ext uri="{FF2B5EF4-FFF2-40B4-BE49-F238E27FC236}">
                <a16:creationId xmlns:a16="http://schemas.microsoft.com/office/drawing/2014/main" id="{04A83171-1937-D83E-8A7F-183163E3B98A}"/>
              </a:ext>
            </a:extLst>
          </p:cNvPr>
          <p:cNvSpPr txBox="1"/>
          <p:nvPr/>
        </p:nvSpPr>
        <p:spPr>
          <a:xfrm>
            <a:off x="936171" y="3695893"/>
            <a:ext cx="7605486" cy="2308324"/>
          </a:xfrm>
          <a:prstGeom prst="rect">
            <a:avLst/>
          </a:prstGeom>
          <a:noFill/>
        </p:spPr>
        <p:txBody>
          <a:bodyPr wrap="square" rtlCol="0">
            <a:spAutoFit/>
          </a:bodyPr>
          <a:lstStyle/>
          <a:p>
            <a:r>
              <a:rPr lang="en-US" dirty="0"/>
              <a:t>Core Concepts of Transformers:</a:t>
            </a:r>
          </a:p>
          <a:p>
            <a:pPr marL="342900" indent="-342900">
              <a:buAutoNum type="arabicPeriod"/>
            </a:pPr>
            <a:r>
              <a:rPr lang="en-US" dirty="0"/>
              <a:t>Self-Attention Mechanism. It allows the model to weigh the importance of different words in a sequence relative to each other, even if they are far apart.</a:t>
            </a:r>
          </a:p>
          <a:p>
            <a:pPr marL="342900" indent="-342900">
              <a:buAutoNum type="arabicPeriod"/>
            </a:pPr>
            <a:r>
              <a:rPr lang="en-US" dirty="0"/>
              <a:t>Multi-head attention: it uses multi-head attention, which runs multiple attention mechanisms in parallel.</a:t>
            </a:r>
          </a:p>
          <a:p>
            <a:pPr marL="342900" indent="-342900">
              <a:buAutoNum type="arabicPeriod"/>
            </a:pPr>
            <a:r>
              <a:rPr lang="en-US" dirty="0"/>
              <a:t>Encoder-Decoder Structure.</a:t>
            </a:r>
          </a:p>
          <a:p>
            <a:pPr marL="342900" indent="-342900">
              <a:buAutoNum type="arabicPeriod"/>
            </a:pPr>
            <a:endParaRPr lang="en-US" dirty="0"/>
          </a:p>
        </p:txBody>
      </p:sp>
    </p:spTree>
    <p:extLst>
      <p:ext uri="{BB962C8B-B14F-4D97-AF65-F5344CB8AC3E}">
        <p14:creationId xmlns:p14="http://schemas.microsoft.com/office/powerpoint/2010/main" val="239004632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CDE40-B010-A14D-8FB3-F4205701591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05EEC5FB-F7C9-373C-E7B4-21ABD95FD59C}"/>
              </a:ext>
            </a:extLst>
          </p:cNvPr>
          <p:cNvPicPr>
            <a:picLocks noChangeAspect="1"/>
          </p:cNvPicPr>
          <p:nvPr/>
        </p:nvPicPr>
        <p:blipFill>
          <a:blip r:embed="rId2"/>
          <a:stretch>
            <a:fillRect/>
          </a:stretch>
        </p:blipFill>
        <p:spPr>
          <a:xfrm>
            <a:off x="2569029" y="109633"/>
            <a:ext cx="3448442" cy="6134413"/>
          </a:xfrm>
          <a:prstGeom prst="rect">
            <a:avLst/>
          </a:prstGeom>
        </p:spPr>
      </p:pic>
    </p:spTree>
    <p:extLst>
      <p:ext uri="{BB962C8B-B14F-4D97-AF65-F5344CB8AC3E}">
        <p14:creationId xmlns:p14="http://schemas.microsoft.com/office/powerpoint/2010/main" val="33437916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CDE40-B010-A14D-8FB3-F4205701591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2189EC0-13B8-55C9-DC45-0F5E0715F546}"/>
              </a:ext>
            </a:extLst>
          </p:cNvPr>
          <p:cNvSpPr txBox="1"/>
          <p:nvPr/>
        </p:nvSpPr>
        <p:spPr>
          <a:xfrm>
            <a:off x="3451498" y="2887618"/>
            <a:ext cx="2804160" cy="646331"/>
          </a:xfrm>
          <a:prstGeom prst="rect">
            <a:avLst/>
          </a:prstGeom>
          <a:noFill/>
        </p:spPr>
        <p:txBody>
          <a:bodyPr wrap="square" rtlCol="0">
            <a:spAutoFit/>
          </a:bodyPr>
          <a:lstStyle/>
          <a:p>
            <a:r>
              <a:rPr lang="en-US" sz="3600" dirty="0"/>
              <a:t>Thank you!</a:t>
            </a:r>
          </a:p>
        </p:txBody>
      </p:sp>
    </p:spTree>
    <p:extLst>
      <p:ext uri="{BB962C8B-B14F-4D97-AF65-F5344CB8AC3E}">
        <p14:creationId xmlns:p14="http://schemas.microsoft.com/office/powerpoint/2010/main" val="3976160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Convolution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1806498"/>
                <a:ext cx="7638477" cy="4060227"/>
              </a:xfrm>
            </p:spPr>
            <p:txBody>
              <a:bodyPr>
                <a:normAutofit/>
              </a:bodyPr>
              <a:lstStyle/>
              <a:p>
                <a:pPr marL="292608" lvl="1" indent="0">
                  <a:buNone/>
                </a:pPr>
                <a:r>
                  <a:rPr lang="en-US" sz="2400" dirty="0"/>
                  <a:t>Convolution is a mathematical operation. It has been widely used in many areas, especially signal and image processing for decades. The formal definition of convolution is as follows:</a:t>
                </a:r>
              </a:p>
              <a:p>
                <a:pPr marL="292608" lvl="1" indent="0">
                  <a:buNone/>
                </a:pPr>
                <a14:m>
                  <m:oMathPara xmlns:m="http://schemas.openxmlformats.org/officeDocument/2006/math">
                    <m:oMathParaPr>
                      <m:jc m:val="centerGroup"/>
                    </m:oMathParaPr>
                    <m:oMath xmlns:m="http://schemas.openxmlformats.org/officeDocument/2006/math">
                      <m:d>
                        <m:dPr>
                          <m:ctrlPr>
                            <a:rPr lang="en-US" altLang="en-US" sz="2400" b="0" i="1" smtClean="0">
                              <a:latin typeface="Cambria Math" panose="02040503050406030204" pitchFamily="18" charset="0"/>
                            </a:rPr>
                          </m:ctrlPr>
                        </m:dPr>
                        <m:e>
                          <m:r>
                            <a:rPr lang="en-US" altLang="en-US" sz="2400" b="0" i="1" smtClean="0">
                              <a:latin typeface="Cambria Math" panose="02040503050406030204" pitchFamily="18" charset="0"/>
                            </a:rPr>
                            <m:t>𝑓</m:t>
                          </m:r>
                          <m:r>
                            <a:rPr lang="en-US" altLang="en-US" sz="2400" b="0" i="1" smtClean="0">
                              <a:latin typeface="Cambria Math" panose="02040503050406030204" pitchFamily="18" charset="0"/>
                            </a:rPr>
                            <m:t>∗</m:t>
                          </m:r>
                          <m:r>
                            <a:rPr lang="en-US" altLang="en-US" sz="2400" b="0" i="1" smtClean="0">
                              <a:latin typeface="Cambria Math" panose="02040503050406030204" pitchFamily="18" charset="0"/>
                            </a:rPr>
                            <m:t>𝑔</m:t>
                          </m:r>
                        </m:e>
                      </m:d>
                      <m:d>
                        <m:dPr>
                          <m:ctrlPr>
                            <a:rPr lang="en-US" altLang="en-US" sz="2400" b="0" i="1" smtClean="0">
                              <a:latin typeface="Cambria Math" panose="02040503050406030204" pitchFamily="18" charset="0"/>
                            </a:rPr>
                          </m:ctrlPr>
                        </m:dPr>
                        <m:e>
                          <m:r>
                            <a:rPr lang="en-US" altLang="en-US" sz="2400" b="0" i="1" smtClean="0">
                              <a:latin typeface="Cambria Math" panose="02040503050406030204" pitchFamily="18" charset="0"/>
                            </a:rPr>
                            <m:t>𝑡</m:t>
                          </m:r>
                        </m:e>
                      </m:d>
                      <m:r>
                        <a:rPr lang="en-US" altLang="en-US" sz="2400" b="0" i="1" smtClean="0">
                          <a:latin typeface="Cambria Math" panose="02040503050406030204" pitchFamily="18" charset="0"/>
                        </a:rPr>
                        <m:t>=</m:t>
                      </m:r>
                      <m:nary>
                        <m:naryPr>
                          <m:ctrlPr>
                            <a:rPr lang="en-US" altLang="en-US" sz="2400" b="0" i="1" smtClean="0">
                              <a:latin typeface="Cambria Math" panose="02040503050406030204" pitchFamily="18" charset="0"/>
                            </a:rPr>
                          </m:ctrlPr>
                        </m:naryPr>
                        <m:sub>
                          <m:r>
                            <a:rPr lang="en-US" altLang="en-US" sz="2400" b="0" i="1" smtClean="0">
                              <a:latin typeface="Cambria Math" panose="02040503050406030204" pitchFamily="18" charset="0"/>
                            </a:rPr>
                            <m:t>−∞</m:t>
                          </m:r>
                        </m:sub>
                        <m:sup>
                          <m:r>
                            <a:rPr lang="en-US" altLang="en-US" sz="2400" b="0" i="1" smtClean="0">
                              <a:latin typeface="Cambria Math" panose="02040503050406030204" pitchFamily="18" charset="0"/>
                            </a:rPr>
                            <m:t>∞</m:t>
                          </m:r>
                        </m:sup>
                        <m:e>
                          <m:r>
                            <a:rPr lang="en-US" altLang="en-US" sz="2400" b="0" i="1" smtClean="0">
                              <a:latin typeface="Cambria Math" panose="02040503050406030204" pitchFamily="18" charset="0"/>
                            </a:rPr>
                            <m:t>𝑓</m:t>
                          </m:r>
                          <m:d>
                            <m:dPr>
                              <m:ctrlPr>
                                <a:rPr lang="en-US" altLang="en-US" sz="2400" b="0" i="1" smtClean="0">
                                  <a:latin typeface="Cambria Math" panose="02040503050406030204" pitchFamily="18" charset="0"/>
                                </a:rPr>
                              </m:ctrlPr>
                            </m:dPr>
                            <m:e>
                              <m:r>
                                <a:rPr lang="en-US" altLang="en-US" sz="2400" b="0" i="1" smtClean="0">
                                  <a:latin typeface="Cambria Math" panose="02040503050406030204" pitchFamily="18" charset="0"/>
                                </a:rPr>
                                <m:t>𝜏</m:t>
                              </m:r>
                            </m:e>
                          </m:d>
                          <m:r>
                            <a:rPr lang="en-US" altLang="en-US" sz="2400" b="0" i="1" smtClean="0">
                              <a:latin typeface="Cambria Math" panose="02040503050406030204" pitchFamily="18" charset="0"/>
                            </a:rPr>
                            <m:t>𝑔</m:t>
                          </m:r>
                          <m:d>
                            <m:dPr>
                              <m:ctrlPr>
                                <a:rPr lang="en-US" altLang="en-US" sz="2400" b="0" i="1" smtClean="0">
                                  <a:latin typeface="Cambria Math" panose="02040503050406030204" pitchFamily="18" charset="0"/>
                                </a:rPr>
                              </m:ctrlPr>
                            </m:dPr>
                            <m:e>
                              <m:r>
                                <a:rPr lang="en-US" altLang="en-US" sz="2400" b="0" i="1" smtClean="0">
                                  <a:latin typeface="Cambria Math" panose="02040503050406030204" pitchFamily="18" charset="0"/>
                                </a:rPr>
                                <m:t>𝑡</m:t>
                              </m:r>
                              <m:r>
                                <a:rPr lang="en-US" altLang="en-US" sz="2400" b="0" i="1" smtClean="0">
                                  <a:latin typeface="Cambria Math" panose="02040503050406030204" pitchFamily="18" charset="0"/>
                                </a:rPr>
                                <m:t>−</m:t>
                              </m:r>
                              <m:r>
                                <a:rPr lang="en-US" altLang="en-US" sz="2400" b="0" i="1" smtClean="0">
                                  <a:latin typeface="Cambria Math" panose="02040503050406030204" pitchFamily="18" charset="0"/>
                                </a:rPr>
                                <m:t>𝜏</m:t>
                              </m:r>
                            </m:e>
                          </m:d>
                          <m:r>
                            <a:rPr lang="en-US" altLang="en-US" sz="2400" b="0" i="1" smtClean="0">
                              <a:latin typeface="Cambria Math" panose="02040503050406030204" pitchFamily="18" charset="0"/>
                            </a:rPr>
                            <m:t>𝑑</m:t>
                          </m:r>
                          <m:r>
                            <a:rPr lang="en-US" altLang="en-US" sz="2400" b="0" i="1" smtClean="0">
                              <a:latin typeface="Cambria Math" panose="02040503050406030204" pitchFamily="18" charset="0"/>
                            </a:rPr>
                            <m:t>𝜏</m:t>
                          </m:r>
                        </m:e>
                      </m:nary>
                      <m:r>
                        <a:rPr lang="en-US" altLang="en-US" sz="2400" b="0" i="1" smtClean="0">
                          <a:latin typeface="Cambria Math" panose="02040503050406030204" pitchFamily="18" charset="0"/>
                        </a:rPr>
                        <m:t>=</m:t>
                      </m:r>
                      <m:nary>
                        <m:naryPr>
                          <m:ctrlPr>
                            <a:rPr lang="en-US" altLang="en-US" sz="2400" i="1">
                              <a:latin typeface="Cambria Math" panose="02040503050406030204" pitchFamily="18" charset="0"/>
                            </a:rPr>
                          </m:ctrlPr>
                        </m:naryPr>
                        <m:sub>
                          <m:r>
                            <a:rPr lang="en-US" altLang="en-US" sz="2400" i="1">
                              <a:latin typeface="Cambria Math" panose="02040503050406030204" pitchFamily="18" charset="0"/>
                            </a:rPr>
                            <m:t>−∞</m:t>
                          </m:r>
                        </m:sub>
                        <m:sup>
                          <m:r>
                            <a:rPr lang="en-US" altLang="en-US" sz="2400" i="1">
                              <a:latin typeface="Cambria Math" panose="02040503050406030204" pitchFamily="18" charset="0"/>
                            </a:rPr>
                            <m:t>∞</m:t>
                          </m:r>
                        </m:sup>
                        <m:e>
                          <m:r>
                            <a:rPr lang="en-US" altLang="en-US" sz="2400" i="1">
                              <a:latin typeface="Cambria Math" panose="02040503050406030204" pitchFamily="18" charset="0"/>
                            </a:rPr>
                            <m:t>𝑓</m:t>
                          </m:r>
                          <m:d>
                            <m:dPr>
                              <m:ctrlPr>
                                <a:rPr lang="en-US" altLang="en-US" sz="2400" i="1">
                                  <a:latin typeface="Cambria Math" panose="02040503050406030204" pitchFamily="18" charset="0"/>
                                </a:rPr>
                              </m:ctrlPr>
                            </m:dPr>
                            <m:e>
                              <m:r>
                                <a:rPr lang="en-US" altLang="en-US" sz="2400" b="0" i="1" smtClean="0">
                                  <a:latin typeface="Cambria Math" panose="02040503050406030204" pitchFamily="18" charset="0"/>
                                </a:rPr>
                                <m:t>𝑡</m:t>
                              </m:r>
                              <m:r>
                                <a:rPr lang="en-US" altLang="en-US" sz="2400" b="0" i="1" smtClean="0">
                                  <a:latin typeface="Cambria Math" panose="02040503050406030204" pitchFamily="18" charset="0"/>
                                </a:rPr>
                                <m:t>−</m:t>
                              </m:r>
                              <m:r>
                                <a:rPr lang="en-US" altLang="en-US" sz="2400" b="0" i="1" smtClean="0">
                                  <a:latin typeface="Cambria Math" panose="02040503050406030204" pitchFamily="18" charset="0"/>
                                </a:rPr>
                                <m:t>𝜏</m:t>
                              </m:r>
                            </m:e>
                          </m:d>
                          <m:r>
                            <a:rPr lang="en-US" altLang="en-US" sz="2400" i="1">
                              <a:latin typeface="Cambria Math" panose="02040503050406030204" pitchFamily="18" charset="0"/>
                            </a:rPr>
                            <m:t>𝑔</m:t>
                          </m:r>
                          <m:d>
                            <m:dPr>
                              <m:ctrlPr>
                                <a:rPr lang="en-US" altLang="en-US" sz="2400" i="1">
                                  <a:latin typeface="Cambria Math" panose="02040503050406030204" pitchFamily="18" charset="0"/>
                                </a:rPr>
                              </m:ctrlPr>
                            </m:dPr>
                            <m:e>
                              <m:r>
                                <a:rPr lang="en-US" altLang="en-US" sz="2400" i="1">
                                  <a:latin typeface="Cambria Math" panose="02040503050406030204" pitchFamily="18" charset="0"/>
                                </a:rPr>
                                <m:t>𝜏</m:t>
                              </m:r>
                            </m:e>
                          </m:d>
                          <m:r>
                            <a:rPr lang="en-US" altLang="en-US" sz="2400" i="1">
                              <a:latin typeface="Cambria Math" panose="02040503050406030204" pitchFamily="18" charset="0"/>
                            </a:rPr>
                            <m:t>𝑑</m:t>
                          </m:r>
                          <m:r>
                            <a:rPr lang="en-US" altLang="en-US" sz="2400" i="1">
                              <a:latin typeface="Cambria Math" panose="02040503050406030204" pitchFamily="18" charset="0"/>
                            </a:rPr>
                            <m:t>𝜏</m:t>
                          </m:r>
                        </m:e>
                      </m:nary>
                    </m:oMath>
                  </m:oMathPara>
                </a14:m>
                <a:endParaRPr lang="en-US" altLang="en-US" sz="2400" dirty="0"/>
              </a:p>
              <a:p>
                <a:pPr marL="292608" lvl="1" indent="0">
                  <a:buNone/>
                </a:pPr>
                <a:endParaRPr lang="en-US" altLang="en-US" sz="2400" dirty="0"/>
              </a:p>
              <a:p>
                <a:pPr marL="292608" lvl="1" indent="0">
                  <a:buNone/>
                </a:pPr>
                <a:endParaRPr lang="en-US" altLang="en-US" sz="24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1806498"/>
                <a:ext cx="7638477" cy="4060227"/>
              </a:xfrm>
              <a:blipFill rotWithShape="0">
                <a:blip r:embed="rId2"/>
                <a:stretch>
                  <a:fillRect t="-2102"/>
                </a:stretch>
              </a:blipFill>
            </p:spPr>
            <p:txBody>
              <a:bodyPr/>
              <a:lstStyle/>
              <a:p>
                <a:r>
                  <a:rPr lang="en-US">
                    <a:noFill/>
                  </a:rPr>
                  <a:t> </a:t>
                </a:r>
              </a:p>
            </p:txBody>
          </p:sp>
        </mc:Fallback>
      </mc:AlternateContent>
    </p:spTree>
    <p:extLst>
      <p:ext uri="{BB962C8B-B14F-4D97-AF65-F5344CB8AC3E}">
        <p14:creationId xmlns:p14="http://schemas.microsoft.com/office/powerpoint/2010/main" val="28781844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Convolution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1806498"/>
                <a:ext cx="7638477" cy="4060227"/>
              </a:xfrm>
            </p:spPr>
            <p:txBody>
              <a:bodyPr>
                <a:normAutofit/>
              </a:bodyPr>
              <a:lstStyle/>
              <a:p>
                <a:pPr marL="292608" lvl="1" indent="0">
                  <a:buNone/>
                </a:pPr>
                <a:r>
                  <a:rPr lang="en-US" sz="2400" dirty="0"/>
                  <a:t>Discrete convolution is discrete version of convolution operation. It can be applied to one-dimension, two-dimension or multiple dimension arrays. For one dimension array, it is defined as:</a:t>
                </a:r>
              </a:p>
              <a:p>
                <a:pPr marL="292608" lvl="1" indent="0">
                  <a:buNone/>
                </a:pPr>
                <a14:m>
                  <m:oMathPara xmlns:m="http://schemas.openxmlformats.org/officeDocument/2006/math">
                    <m:oMathParaPr>
                      <m:jc m:val="centerGroup"/>
                    </m:oMathParaPr>
                    <m:oMath xmlns:m="http://schemas.openxmlformats.org/officeDocument/2006/math">
                      <m:r>
                        <a:rPr lang="en-US" altLang="en-US" sz="2400" b="0" i="1" smtClean="0">
                          <a:latin typeface="Cambria Math" panose="02040503050406030204" pitchFamily="18" charset="0"/>
                        </a:rPr>
                        <m:t>(</m:t>
                      </m:r>
                      <m:r>
                        <a:rPr lang="en-US" altLang="en-US" sz="2400" b="1" i="1" smtClean="0">
                          <a:latin typeface="Cambria Math" panose="02040503050406030204" pitchFamily="18" charset="0"/>
                        </a:rPr>
                        <m:t>𝒙</m:t>
                      </m:r>
                      <m:r>
                        <a:rPr lang="en-US" altLang="en-US" sz="2400" b="0" i="1" smtClean="0">
                          <a:latin typeface="Cambria Math" panose="02040503050406030204" pitchFamily="18" charset="0"/>
                        </a:rPr>
                        <m:t>∗</m:t>
                      </m:r>
                      <m:r>
                        <a:rPr lang="en-US" altLang="en-US" sz="2400" b="1" i="1" smtClean="0">
                          <a:latin typeface="Cambria Math" panose="02040503050406030204" pitchFamily="18" charset="0"/>
                        </a:rPr>
                        <m:t>𝒘</m:t>
                      </m:r>
                      <m:r>
                        <a:rPr lang="en-US" altLang="en-US" sz="2400" b="0" i="1" smtClean="0">
                          <a:latin typeface="Cambria Math" panose="02040503050406030204" pitchFamily="18" charset="0"/>
                        </a:rPr>
                        <m:t>)[</m:t>
                      </m:r>
                      <m:r>
                        <a:rPr lang="en-US" altLang="en-US" sz="2400" b="0" i="1" smtClean="0">
                          <a:latin typeface="Cambria Math" panose="02040503050406030204" pitchFamily="18" charset="0"/>
                        </a:rPr>
                        <m:t>𝑖</m:t>
                      </m:r>
                      <m:r>
                        <a:rPr lang="en-US" altLang="en-US" sz="2400" b="0" i="1" smtClean="0">
                          <a:latin typeface="Cambria Math" panose="02040503050406030204" pitchFamily="18" charset="0"/>
                        </a:rPr>
                        <m:t>]=</m:t>
                      </m:r>
                      <m:sSubSup>
                        <m:sSubSupPr>
                          <m:ctrlPr>
                            <a:rPr lang="en-US" altLang="en-US" sz="2400" b="0" i="1" smtClean="0">
                              <a:latin typeface="Cambria Math" panose="02040503050406030204" pitchFamily="18" charset="0"/>
                            </a:rPr>
                          </m:ctrlPr>
                        </m:sSubSupPr>
                        <m:e>
                          <m:r>
                            <m:rPr>
                              <m:sty m:val="p"/>
                            </m:rPr>
                            <a:rPr lang="en-US" altLang="en-US" sz="2400" b="0" i="0" smtClean="0">
                              <a:latin typeface="Cambria Math" panose="02040503050406030204" pitchFamily="18" charset="0"/>
                            </a:rPr>
                            <m:t>Σ</m:t>
                          </m:r>
                        </m:e>
                        <m:sub>
                          <m:r>
                            <a:rPr lang="en-US" altLang="en-US" sz="2400" b="0" i="1" smtClean="0">
                              <a:latin typeface="Cambria Math" panose="02040503050406030204" pitchFamily="18" charset="0"/>
                            </a:rPr>
                            <m:t>𝑘</m:t>
                          </m:r>
                          <m:r>
                            <a:rPr lang="en-US" altLang="en-US" sz="2400" b="0" i="1" smtClean="0">
                              <a:latin typeface="Cambria Math" panose="02040503050406030204" pitchFamily="18" charset="0"/>
                            </a:rPr>
                            <m:t>=−∞</m:t>
                          </m:r>
                        </m:sub>
                        <m:sup>
                          <m:r>
                            <a:rPr lang="en-US" altLang="en-US" sz="2400" b="0" i="1" smtClean="0">
                              <a:latin typeface="Cambria Math" panose="02040503050406030204" pitchFamily="18" charset="0"/>
                            </a:rPr>
                            <m:t>∞</m:t>
                          </m:r>
                        </m:sup>
                      </m:sSubSup>
                      <m:r>
                        <a:rPr lang="en-US" altLang="en-US" sz="2400" b="1" i="1" smtClean="0">
                          <a:latin typeface="Cambria Math" panose="02040503050406030204" pitchFamily="18" charset="0"/>
                        </a:rPr>
                        <m:t>𝒙</m:t>
                      </m:r>
                      <m:d>
                        <m:dPr>
                          <m:begChr m:val="["/>
                          <m:endChr m:val="]"/>
                          <m:ctrlPr>
                            <a:rPr lang="en-US" altLang="en-US" sz="2400" b="0" i="1" smtClean="0">
                              <a:latin typeface="Cambria Math" panose="02040503050406030204" pitchFamily="18" charset="0"/>
                            </a:rPr>
                          </m:ctrlPr>
                        </m:dPr>
                        <m:e>
                          <m:r>
                            <a:rPr lang="en-US" altLang="en-US" sz="2400" b="0" i="1" smtClean="0">
                              <a:latin typeface="Cambria Math" panose="02040503050406030204" pitchFamily="18" charset="0"/>
                            </a:rPr>
                            <m:t>𝑖</m:t>
                          </m:r>
                          <m:r>
                            <a:rPr lang="en-US" altLang="en-US" sz="2400" b="0" i="1" smtClean="0">
                              <a:latin typeface="Cambria Math" panose="02040503050406030204" pitchFamily="18" charset="0"/>
                            </a:rPr>
                            <m:t>−</m:t>
                          </m:r>
                          <m:r>
                            <a:rPr lang="en-US" altLang="en-US" sz="2400" b="0" i="1" smtClean="0">
                              <a:latin typeface="Cambria Math" panose="02040503050406030204" pitchFamily="18" charset="0"/>
                            </a:rPr>
                            <m:t>𝑘</m:t>
                          </m:r>
                        </m:e>
                      </m:d>
                      <m:r>
                        <a:rPr lang="en-US" altLang="en-US" sz="2400" b="1" i="1" smtClean="0">
                          <a:latin typeface="Cambria Math" panose="02040503050406030204" pitchFamily="18" charset="0"/>
                        </a:rPr>
                        <m:t>𝒘</m:t>
                      </m:r>
                      <m:r>
                        <a:rPr lang="en-US" altLang="en-US" sz="2400" b="0" i="1" smtClean="0">
                          <a:latin typeface="Cambria Math" panose="02040503050406030204" pitchFamily="18" charset="0"/>
                        </a:rPr>
                        <m:t>[</m:t>
                      </m:r>
                      <m:r>
                        <a:rPr lang="en-US" altLang="en-US" sz="2400" b="0" i="1" smtClean="0">
                          <a:latin typeface="Cambria Math" panose="02040503050406030204" pitchFamily="18" charset="0"/>
                        </a:rPr>
                        <m:t>𝑘</m:t>
                      </m:r>
                      <m:r>
                        <a:rPr lang="en-US" altLang="en-US" sz="2400" b="0" i="1" smtClean="0">
                          <a:latin typeface="Cambria Math" panose="02040503050406030204" pitchFamily="18" charset="0"/>
                        </a:rPr>
                        <m:t>]</m:t>
                      </m:r>
                    </m:oMath>
                  </m:oMathPara>
                </a14:m>
                <a:endParaRPr lang="en-US" altLang="en-US" sz="2400" dirty="0"/>
              </a:p>
              <a:p>
                <a:pPr marL="292608" lvl="1" indent="0">
                  <a:buNone/>
                </a:pPr>
                <a:r>
                  <a:rPr lang="en-US" altLang="en-US" sz="2400" dirty="0"/>
                  <a:t>In this case, </a:t>
                </a:r>
                <a14:m>
                  <m:oMath xmlns:m="http://schemas.openxmlformats.org/officeDocument/2006/math">
                    <m:r>
                      <a:rPr lang="en-US" altLang="en-US" sz="2400" b="1" i="1" smtClean="0">
                        <a:latin typeface="Cambria Math" panose="02040503050406030204" pitchFamily="18" charset="0"/>
                      </a:rPr>
                      <m:t>𝒙</m:t>
                    </m:r>
                  </m:oMath>
                </a14:m>
                <a:r>
                  <a:rPr lang="en-US" altLang="en-US" sz="2400" b="1" dirty="0"/>
                  <a:t> </a:t>
                </a:r>
                <a:r>
                  <a:rPr lang="en-US" altLang="en-US" sz="2400" dirty="0"/>
                  <a:t>is the input and </a:t>
                </a:r>
                <a14:m>
                  <m:oMath xmlns:m="http://schemas.openxmlformats.org/officeDocument/2006/math">
                    <m:r>
                      <a:rPr lang="en-US" altLang="en-US" sz="2400" b="1" i="1" smtClean="0">
                        <a:latin typeface="Cambria Math" panose="02040503050406030204" pitchFamily="18" charset="0"/>
                      </a:rPr>
                      <m:t>𝒘</m:t>
                    </m:r>
                  </m:oMath>
                </a14:m>
                <a:r>
                  <a:rPr lang="en-US" altLang="en-US" sz="2400" b="1" dirty="0"/>
                  <a:t> </a:t>
                </a:r>
                <a:r>
                  <a:rPr lang="en-US" altLang="en-US" sz="2400" dirty="0"/>
                  <a:t>is called </a:t>
                </a:r>
                <a:r>
                  <a:rPr lang="en-US" altLang="en-US" sz="2400" b="1" dirty="0"/>
                  <a:t>filter </a:t>
                </a:r>
                <a:r>
                  <a:rPr lang="en-US" altLang="en-US" sz="2400" dirty="0"/>
                  <a:t>or </a:t>
                </a:r>
                <a:r>
                  <a:rPr lang="en-US" altLang="en-US" sz="2400" b="1" dirty="0"/>
                  <a:t>kernel</a:t>
                </a:r>
                <a:r>
                  <a:rPr lang="en-US" altLang="en-US" sz="2400" dirty="0"/>
                  <a:t>. </a:t>
                </a:r>
              </a:p>
              <a:p>
                <a:pPr marL="292608" lvl="1" indent="0">
                  <a:buNone/>
                </a:pPr>
                <a:r>
                  <a:rPr lang="en-US" altLang="en-US" sz="2400" dirty="0"/>
                  <a:t>In real application, the length of </a:t>
                </a:r>
                <a14:m>
                  <m:oMath xmlns:m="http://schemas.openxmlformats.org/officeDocument/2006/math">
                    <m:r>
                      <a:rPr lang="en-US" altLang="en-US" sz="2400" b="1" i="1" smtClean="0">
                        <a:latin typeface="Cambria Math" panose="02040503050406030204" pitchFamily="18" charset="0"/>
                      </a:rPr>
                      <m:t>𝒙</m:t>
                    </m:r>
                  </m:oMath>
                </a14:m>
                <a:r>
                  <a:rPr lang="en-US" altLang="en-US" sz="2400" b="1" dirty="0"/>
                  <a:t> </a:t>
                </a:r>
                <a:r>
                  <a:rPr lang="en-US" altLang="en-US" sz="2400" dirty="0"/>
                  <a:t>is finite. So we only have to calculate finitely many items. </a:t>
                </a:r>
                <a:endParaRPr lang="en-US" alt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1806498"/>
                <a:ext cx="7638477" cy="4060227"/>
              </a:xfrm>
              <a:blipFill rotWithShape="0">
                <a:blip r:embed="rId2"/>
                <a:stretch>
                  <a:fillRect t="-2102" r="-2552"/>
                </a:stretch>
              </a:blipFill>
            </p:spPr>
            <p:txBody>
              <a:bodyPr/>
              <a:lstStyle/>
              <a:p>
                <a:r>
                  <a:rPr lang="en-US">
                    <a:noFill/>
                  </a:rPr>
                  <a:t> </a:t>
                </a:r>
              </a:p>
            </p:txBody>
          </p:sp>
        </mc:Fallback>
      </mc:AlternateContent>
    </p:spTree>
    <p:extLst>
      <p:ext uri="{BB962C8B-B14F-4D97-AF65-F5344CB8AC3E}">
        <p14:creationId xmlns:p14="http://schemas.microsoft.com/office/powerpoint/2010/main" val="2865840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a:t>Convolution</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28283" y="1806498"/>
                <a:ext cx="7638477" cy="4060227"/>
              </a:xfrm>
            </p:spPr>
            <p:txBody>
              <a:bodyPr>
                <a:normAutofit/>
              </a:bodyPr>
              <a:lstStyle/>
              <a:p>
                <a:pPr marL="292608" lvl="1" indent="0">
                  <a:buNone/>
                </a:pPr>
                <a:r>
                  <a:rPr lang="en-US" sz="2400" dirty="0"/>
                  <a:t>In CNN, we use the following format in stead, which is more convenient:</a:t>
                </a:r>
              </a:p>
              <a:p>
                <a:pPr marL="292608" lvl="1" indent="0">
                  <a:buNone/>
                </a:pPr>
                <a14:m>
                  <m:oMathPara xmlns:m="http://schemas.openxmlformats.org/officeDocument/2006/math">
                    <m:oMathParaPr>
                      <m:jc m:val="centerGroup"/>
                    </m:oMathParaPr>
                    <m:oMath xmlns:m="http://schemas.openxmlformats.org/officeDocument/2006/math">
                      <m:r>
                        <a:rPr lang="en-US" altLang="en-US" sz="2400" i="1">
                          <a:latin typeface="Cambria Math" panose="02040503050406030204" pitchFamily="18" charset="0"/>
                        </a:rPr>
                        <m:t>(</m:t>
                      </m:r>
                      <m:r>
                        <a:rPr lang="en-US" altLang="en-US" sz="2400" b="1" i="1">
                          <a:latin typeface="Cambria Math" panose="02040503050406030204" pitchFamily="18" charset="0"/>
                        </a:rPr>
                        <m:t>𝒙</m:t>
                      </m:r>
                      <m:r>
                        <a:rPr lang="en-US" altLang="en-US" sz="2400" i="1">
                          <a:latin typeface="Cambria Math" panose="02040503050406030204" pitchFamily="18" charset="0"/>
                        </a:rPr>
                        <m:t>∗</m:t>
                      </m:r>
                      <m:r>
                        <a:rPr lang="en-US" altLang="en-US" sz="2400" b="1" i="1">
                          <a:latin typeface="Cambria Math" panose="02040503050406030204" pitchFamily="18" charset="0"/>
                        </a:rPr>
                        <m:t>𝒘</m:t>
                      </m:r>
                      <m:r>
                        <a:rPr lang="en-US" altLang="en-US" sz="2400" i="1">
                          <a:latin typeface="Cambria Math" panose="02040503050406030204" pitchFamily="18" charset="0"/>
                        </a:rPr>
                        <m:t>)[</m:t>
                      </m:r>
                      <m:r>
                        <a:rPr lang="en-US" altLang="en-US" sz="2400" i="1">
                          <a:latin typeface="Cambria Math" panose="02040503050406030204" pitchFamily="18" charset="0"/>
                        </a:rPr>
                        <m:t>𝑖</m:t>
                      </m:r>
                      <m:r>
                        <a:rPr lang="en-US" altLang="en-US" sz="2400" i="1">
                          <a:latin typeface="Cambria Math" panose="02040503050406030204" pitchFamily="18" charset="0"/>
                        </a:rPr>
                        <m:t>]=</m:t>
                      </m:r>
                      <m:sSubSup>
                        <m:sSubSupPr>
                          <m:ctrlPr>
                            <a:rPr lang="en-US" altLang="en-US" sz="2400" i="1">
                              <a:latin typeface="Cambria Math" panose="02040503050406030204" pitchFamily="18" charset="0"/>
                            </a:rPr>
                          </m:ctrlPr>
                        </m:sSubSupPr>
                        <m:e>
                          <m:r>
                            <m:rPr>
                              <m:sty m:val="p"/>
                            </m:rPr>
                            <a:rPr lang="en-US" altLang="en-US" sz="2400">
                              <a:latin typeface="Cambria Math" panose="02040503050406030204" pitchFamily="18" charset="0"/>
                            </a:rPr>
                            <m:t>Σ</m:t>
                          </m:r>
                        </m:e>
                        <m:sub>
                          <m:r>
                            <a:rPr lang="en-US" altLang="en-US" sz="2400" i="1">
                              <a:latin typeface="Cambria Math" panose="02040503050406030204" pitchFamily="18" charset="0"/>
                            </a:rPr>
                            <m:t>𝑘</m:t>
                          </m:r>
                          <m:r>
                            <a:rPr lang="en-US" altLang="en-US" sz="2400" i="1">
                              <a:latin typeface="Cambria Math" panose="02040503050406030204" pitchFamily="18" charset="0"/>
                            </a:rPr>
                            <m:t>=−∞</m:t>
                          </m:r>
                        </m:sub>
                        <m:sup>
                          <m:r>
                            <a:rPr lang="en-US" altLang="en-US" sz="2400" i="1">
                              <a:latin typeface="Cambria Math" panose="02040503050406030204" pitchFamily="18" charset="0"/>
                            </a:rPr>
                            <m:t>∞</m:t>
                          </m:r>
                        </m:sup>
                      </m:sSubSup>
                      <m:r>
                        <a:rPr lang="en-US" altLang="en-US" sz="2400" b="1" i="1">
                          <a:latin typeface="Cambria Math" panose="02040503050406030204" pitchFamily="18" charset="0"/>
                        </a:rPr>
                        <m:t>𝒙</m:t>
                      </m:r>
                      <m:d>
                        <m:dPr>
                          <m:begChr m:val="["/>
                          <m:endChr m:val="]"/>
                          <m:ctrlPr>
                            <a:rPr lang="en-US" altLang="en-US" sz="2400" i="1">
                              <a:latin typeface="Cambria Math" panose="02040503050406030204" pitchFamily="18" charset="0"/>
                            </a:rPr>
                          </m:ctrlPr>
                        </m:dPr>
                        <m:e>
                          <m:r>
                            <a:rPr lang="en-US" altLang="en-US" sz="2400" i="1">
                              <a:latin typeface="Cambria Math" panose="02040503050406030204" pitchFamily="18" charset="0"/>
                            </a:rPr>
                            <m:t>𝑖</m:t>
                          </m:r>
                          <m:r>
                            <a:rPr lang="en-US" altLang="en-US" sz="2400" b="0" i="1" smtClean="0">
                              <a:latin typeface="Cambria Math" panose="02040503050406030204" pitchFamily="18" charset="0"/>
                            </a:rPr>
                            <m:t>+</m:t>
                          </m:r>
                          <m:r>
                            <a:rPr lang="en-US" altLang="en-US" sz="2400" i="1">
                              <a:latin typeface="Cambria Math" panose="02040503050406030204" pitchFamily="18" charset="0"/>
                            </a:rPr>
                            <m:t>𝑘</m:t>
                          </m:r>
                        </m:e>
                      </m:d>
                      <m:r>
                        <a:rPr lang="en-US" altLang="en-US" sz="2400" b="1" i="1">
                          <a:latin typeface="Cambria Math" panose="02040503050406030204" pitchFamily="18" charset="0"/>
                        </a:rPr>
                        <m:t>𝒘</m:t>
                      </m:r>
                      <m:r>
                        <a:rPr lang="en-US" altLang="en-US" sz="2400" i="1">
                          <a:latin typeface="Cambria Math" panose="02040503050406030204" pitchFamily="18" charset="0"/>
                        </a:rPr>
                        <m:t>[</m:t>
                      </m:r>
                      <m:r>
                        <a:rPr lang="en-US" altLang="en-US" sz="2400" i="1">
                          <a:latin typeface="Cambria Math" panose="02040503050406030204" pitchFamily="18" charset="0"/>
                        </a:rPr>
                        <m:t>𝑘</m:t>
                      </m:r>
                      <m:r>
                        <a:rPr lang="en-US" altLang="en-US" sz="2400" i="1">
                          <a:latin typeface="Cambria Math" panose="02040503050406030204" pitchFamily="18" charset="0"/>
                        </a:rPr>
                        <m:t>]</m:t>
                      </m:r>
                    </m:oMath>
                  </m:oMathPara>
                </a14:m>
                <a:endParaRPr lang="en-US" altLang="en-US" sz="2400" dirty="0"/>
              </a:p>
              <a:p>
                <a:pPr marL="292608" lvl="1" indent="0">
                  <a:buNone/>
                </a:pPr>
                <a:r>
                  <a:rPr lang="en-US" altLang="en-US" sz="2400" dirty="0"/>
                  <a:t>This is often called cross-correlation. </a:t>
                </a:r>
              </a:p>
              <a:p>
                <a:pPr marL="292608" lvl="1" indent="0">
                  <a:buNone/>
                </a:pPr>
                <a:endParaRPr lang="en-US" altLang="en-US" sz="2400"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28283" y="1806498"/>
                <a:ext cx="7638477" cy="4060227"/>
              </a:xfrm>
              <a:blipFill rotWithShape="0">
                <a:blip r:embed="rId2"/>
                <a:stretch>
                  <a:fillRect t="-2102"/>
                </a:stretch>
              </a:blipFill>
            </p:spPr>
            <p:txBody>
              <a:bodyPr/>
              <a:lstStyle/>
              <a:p>
                <a:r>
                  <a:rPr lang="en-US">
                    <a:noFill/>
                  </a:rPr>
                  <a:t> </a:t>
                </a:r>
              </a:p>
            </p:txBody>
          </p:sp>
        </mc:Fallback>
      </mc:AlternateContent>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69190" y="3394802"/>
            <a:ext cx="5028784" cy="2706400"/>
          </a:xfrm>
          <a:prstGeom prst="rect">
            <a:avLst/>
          </a:prstGeom>
        </p:spPr>
      </p:pic>
    </p:spTree>
    <p:extLst>
      <p:ext uri="{BB962C8B-B14F-4D97-AF65-F5344CB8AC3E}">
        <p14:creationId xmlns:p14="http://schemas.microsoft.com/office/powerpoint/2010/main" val="2436849112"/>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6107</TotalTime>
  <Words>3083</Words>
  <Application>Microsoft Office PowerPoint</Application>
  <PresentationFormat>On-screen Show (4:3)</PresentationFormat>
  <Paragraphs>854</Paragraphs>
  <Slides>65</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65</vt:i4>
      </vt:variant>
    </vt:vector>
  </HeadingPairs>
  <TitlesOfParts>
    <vt:vector size="72" baseType="lpstr">
      <vt:lpstr>ＭＳ Ｐゴシック</vt:lpstr>
      <vt:lpstr>Arial</vt:lpstr>
      <vt:lpstr>Calibri</vt:lpstr>
      <vt:lpstr>Calibri Light</vt:lpstr>
      <vt:lpstr>Cambria Math</vt:lpstr>
      <vt:lpstr>Wingdings</vt:lpstr>
      <vt:lpstr>Retrospect</vt:lpstr>
      <vt:lpstr>Deep Neural Networks</vt:lpstr>
      <vt:lpstr>PowerPoint Presentation</vt:lpstr>
      <vt:lpstr>Convolutional Neural Networks</vt:lpstr>
      <vt:lpstr>Consider learning an image:</vt:lpstr>
      <vt:lpstr>Same pattern appears in different places: They can be compressed! What about training a lot of such “small” detectors and each detector must “move around”.</vt:lpstr>
      <vt:lpstr>A convolutional layer</vt:lpstr>
      <vt:lpstr>Convolution</vt:lpstr>
      <vt:lpstr>Convolution</vt:lpstr>
      <vt:lpstr>Convolution</vt:lpstr>
      <vt:lpstr>Stride</vt:lpstr>
      <vt:lpstr>Padding</vt:lpstr>
      <vt:lpstr>Convolution</vt:lpstr>
      <vt:lpstr>Convolution</vt:lpstr>
      <vt:lpstr>Convolution</vt:lpstr>
      <vt:lpstr>Convolution</vt:lpstr>
      <vt:lpstr>Convolution</vt:lpstr>
      <vt:lpstr>Color image: RGB 3 channels</vt:lpstr>
      <vt:lpstr>The whole CNN</vt:lpstr>
      <vt:lpstr>Max Pooling</vt:lpstr>
      <vt:lpstr>Why Pooling</vt:lpstr>
      <vt:lpstr>Max Pooling</vt:lpstr>
      <vt:lpstr>The whole CNN</vt:lpstr>
      <vt:lpstr>The whole CNN</vt:lpstr>
      <vt:lpstr>Flattening</vt:lpstr>
      <vt:lpstr>PowerPoint Presentation</vt:lpstr>
      <vt:lpstr>Structure of the CNN model</vt:lpstr>
      <vt:lpstr>Dropout Layer</vt:lpstr>
      <vt:lpstr>Challenge of Deep Networks</vt:lpstr>
      <vt:lpstr>Vanishing/Exploding gradients</vt:lpstr>
      <vt:lpstr>Vanishing/Exploding gradients</vt:lpstr>
      <vt:lpstr>Batch Normalization and Shortcut</vt:lpstr>
      <vt:lpstr>Deep Network Samples - LeNet</vt:lpstr>
      <vt:lpstr>Deep Network Samples - AlexNet</vt:lpstr>
      <vt:lpstr>Deep Network Samples - AlexNet</vt:lpstr>
      <vt:lpstr>Eight ILSVRC-2010 test images</vt:lpstr>
      <vt:lpstr>Five ILSVRC-2010 test images</vt:lpstr>
      <vt:lpstr>Deep Network Samples - VGG</vt:lpstr>
      <vt:lpstr>Deep Network Samples - VGG</vt:lpstr>
      <vt:lpstr>Deep Network Samples - VGG</vt:lpstr>
      <vt:lpstr>Deep Network Samples - ResNet</vt:lpstr>
      <vt:lpstr>Deep Network Samples – GoogLeNet</vt:lpstr>
      <vt:lpstr>Deep Network Samples – GoogLeNet</vt:lpstr>
      <vt:lpstr>Deep Network Samples – GoogLeNet</vt:lpstr>
      <vt:lpstr>Deep Network Samples – GoogLeNet</vt:lpstr>
      <vt:lpstr>PowerPoint Presentation</vt:lpstr>
      <vt:lpstr>Recurrent Neural Networks</vt:lpstr>
      <vt:lpstr>Recurrent Neural Networks</vt:lpstr>
      <vt:lpstr>Recurrent Neural Networks</vt:lpstr>
      <vt:lpstr>Recurrent Neural Networks</vt:lpstr>
      <vt:lpstr>Recurrent Neural Networks</vt:lpstr>
      <vt:lpstr>Recurrent Neural Networks</vt:lpstr>
      <vt:lpstr>Recurrent Neural Networks</vt:lpstr>
      <vt:lpstr>Challenge of RNN</vt:lpstr>
      <vt:lpstr>Challenge of RNN</vt:lpstr>
      <vt:lpstr>Challenge of RNN</vt:lpstr>
      <vt:lpstr>LSTM</vt:lpstr>
      <vt:lpstr>LSTM</vt:lpstr>
      <vt:lpstr>LSTM</vt:lpstr>
      <vt:lpstr>LSTM</vt:lpstr>
      <vt:lpstr>LSTM</vt:lpstr>
      <vt:lpstr>Other advanced RNN models</vt:lpstr>
      <vt:lpstr>Transformer</vt:lpstr>
      <vt:lpstr>Transformer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Machine Learning</dc:title>
  <dc:creator>leqian</dc:creator>
  <cp:lastModifiedBy>Qian, Lei</cp:lastModifiedBy>
  <cp:revision>437</cp:revision>
  <dcterms:created xsi:type="dcterms:W3CDTF">2014-09-15T04:42:07Z</dcterms:created>
  <dcterms:modified xsi:type="dcterms:W3CDTF">2024-10-30T09:35:24Z</dcterms:modified>
</cp:coreProperties>
</file>